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</p:sldIdLst>
  <p:sldSz cx="9144000" cy="6858000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7D7CA"/>
          </a:solidFill>
        </a:fill>
      </a:tcStyle>
    </a:wholeTbl>
    <a:band2H>
      <a:tcTxStyle b="def" i="def"/>
      <a:tcStyle>
        <a:tcBdr/>
        <a:fill>
          <a:solidFill>
            <a:srgbClr val="ECEC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080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0800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0800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2E2E2"/>
          </a:solidFill>
        </a:fill>
      </a:tcStyle>
    </a:wholeTbl>
    <a:band2H>
      <a:tcTxStyle b="def" i="def"/>
      <a:tcStyle>
        <a:tcBdr/>
        <a:fill>
          <a:solidFill>
            <a:srgbClr val="F1F1F1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AAAA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AAAA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AAAA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6DACA"/>
          </a:solidFill>
        </a:fill>
      </a:tcStyle>
    </a:wholeTbl>
    <a:band2H>
      <a:tcTxStyle b="def" i="def"/>
      <a:tcStyle>
        <a:tcBdr/>
        <a:fill>
          <a:solidFill>
            <a:srgbClr val="FAED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8B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8B0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8B00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0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" name="Shape 1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4" name="Shape 5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Arial"/>
                <a:ea typeface="Arial"/>
                <a:cs typeface="Arial"/>
                <a:sym typeface="Arial"/>
              </a:rPr>
              <a:t>It’s hard to imagine functioning in today’s society without access to credit.  America’s average credit card debt is $9,000.  Many individuals fall victim to some of the pitfalls associated with credit cards. 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1" marL="457200" indent="0" defTabSz="914400">
              <a:lnSpc>
                <a:spcPct val="100000"/>
              </a:lnSpc>
              <a:spcBef>
                <a:spcPts val="400"/>
              </a:spcBef>
              <a:buSzPct val="100000"/>
              <a:buChar char="•"/>
              <a:defRPr sz="1800"/>
            </a:pPr>
            <a:r>
              <a:rPr sz="1200">
                <a:latin typeface="Arial"/>
                <a:ea typeface="Arial"/>
                <a:cs typeface="Arial"/>
                <a:sym typeface="Arial"/>
              </a:rPr>
              <a:t>Teaser Rates -  credit card companies will typically offer low introductory interest rates to attract new customers, but these rates typically last for only a few months and then jump as high as 20%.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1" marL="457200" indent="0" defTabSz="914400">
              <a:lnSpc>
                <a:spcPct val="100000"/>
              </a:lnSpc>
              <a:spcBef>
                <a:spcPts val="400"/>
              </a:spcBef>
              <a:buSzPct val="100000"/>
              <a:buChar char="•"/>
              <a:defRPr sz="1800"/>
            </a:pPr>
            <a:r>
              <a:rPr sz="1200">
                <a:latin typeface="Arial"/>
                <a:ea typeface="Arial"/>
                <a:cs typeface="Arial"/>
                <a:sym typeface="Arial"/>
              </a:rPr>
              <a:t>Cash Rewards - Department stores always try and offer you their own credit cards. Some of these cards have deals like cash rewards after spending a certain amount or store discounts, but they typically have high interest rates, making the deals not worth it in the end.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Arial"/>
                <a:ea typeface="Arial"/>
                <a:cs typeface="Arial"/>
                <a:sym typeface="Arial"/>
              </a:rPr>
              <a:t>So, how do you not fall victim to credit card pitfalls?  You are here tonight to obtain financial education, which gives you power to make wise decisions.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9" name="Shape 5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Arial"/>
                <a:ea typeface="Arial"/>
                <a:cs typeface="Arial"/>
                <a:sym typeface="Arial"/>
              </a:rPr>
              <a:t>It’s hard to imagine functioning in today’s society without access to credit.  America’s average credit card debt is $9,000.  Many individuals fall victim to some of the pitfalls associated with credit cards. 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1" marL="457200" indent="0" defTabSz="914400">
              <a:lnSpc>
                <a:spcPct val="100000"/>
              </a:lnSpc>
              <a:spcBef>
                <a:spcPts val="400"/>
              </a:spcBef>
              <a:buSzPct val="100000"/>
              <a:buChar char="•"/>
              <a:defRPr sz="1800"/>
            </a:pPr>
            <a:r>
              <a:rPr sz="1200">
                <a:latin typeface="Arial"/>
                <a:ea typeface="Arial"/>
                <a:cs typeface="Arial"/>
                <a:sym typeface="Arial"/>
              </a:rPr>
              <a:t>Teaser Rates -  credit card companies will typically offer low introductory interest rates to attract new customers, but these rates typically last for only a few months and then jump as high as 20%.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1" marL="457200" indent="0" defTabSz="914400">
              <a:lnSpc>
                <a:spcPct val="100000"/>
              </a:lnSpc>
              <a:spcBef>
                <a:spcPts val="400"/>
              </a:spcBef>
              <a:buSzPct val="100000"/>
              <a:buChar char="•"/>
              <a:defRPr sz="1800"/>
            </a:pPr>
            <a:r>
              <a:rPr sz="1200">
                <a:latin typeface="Arial"/>
                <a:ea typeface="Arial"/>
                <a:cs typeface="Arial"/>
                <a:sym typeface="Arial"/>
              </a:rPr>
              <a:t>Cash Rewards - Department stores always try and offer you their own credit cards. Some of these cards have deals like cash rewards after spending a certain amount or store discounts, but they typically have high interest rates, making the deals not worth it in the end.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Arial"/>
                <a:ea typeface="Arial"/>
                <a:cs typeface="Arial"/>
                <a:sym typeface="Arial"/>
              </a:rPr>
              <a:t>So, how do you not fall victim to credit card pitfalls?  You are here tonight to obtain financial education, which gives you power to make wise decisions.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4" name="Shape 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1" indent="45720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Arial"/>
                <a:ea typeface="Arial"/>
                <a:cs typeface="Arial"/>
                <a:sym typeface="Arial"/>
              </a:rPr>
              <a:t>Image: http://www.myfico.com/HelpCenter/FICOScores/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1" indent="45720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1" marL="457200" indent="0" defTabSz="914400">
              <a:lnSpc>
                <a:spcPct val="100000"/>
              </a:lnSpc>
              <a:spcBef>
                <a:spcPts val="400"/>
              </a:spcBef>
              <a:buSzPct val="100000"/>
              <a:buChar char="•"/>
              <a:defRPr sz="1800"/>
            </a:pP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buSzPct val="100000"/>
              <a:buChar char="•"/>
              <a:defRPr sz="1800"/>
            </a:pP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2" name="Shape 10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The higher the credit score, the better the interest rate.  If someone had a credit score of 500, they may pay 15% on a car loan.  If they have a 780 credit score, they may get a 4% interest rate on the same loan.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Pj04330450000[1].jpg" descr="MPj04330450000[1]"/>
          <p:cNvPicPr/>
          <p:nvPr/>
        </p:nvPicPr>
        <p:blipFill>
          <a:blip r:embed="rId2">
            <a:extLst/>
          </a:blip>
          <a:srcRect l="0" t="44282" r="11111" b="0"/>
          <a:stretch>
            <a:fillRect/>
          </a:stretch>
        </p:blipFill>
        <p:spPr>
          <a:xfrm>
            <a:off x="-1" y="-304801"/>
            <a:ext cx="9144002" cy="71628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434B1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pic>
        <p:nvPicPr>
          <p:cNvPr id="4" name="MPj04330450000[1].jpg" descr="MPj04330450000[1]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04800" y="-609600"/>
            <a:ext cx="9601200" cy="800735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/>
          <p:nvPr>
            <p:ph type="sldNum" sz="quarter" idx="2"/>
          </p:nvPr>
        </p:nvSpPr>
        <p:spPr>
          <a:xfrm>
            <a:off x="6858000" y="6391275"/>
            <a:ext cx="16002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spd="med" advClick="1"/>
  <p:txStyles>
    <p:titleStyle>
      <a:lvl1pPr>
        <a:defRPr sz="3300">
          <a:solidFill>
            <a:srgbClr val="CC0000"/>
          </a:solidFill>
          <a:latin typeface="Arial Black"/>
          <a:ea typeface="Arial Black"/>
          <a:cs typeface="Arial Black"/>
          <a:sym typeface="Arial Black"/>
        </a:defRPr>
      </a:lvl1pPr>
      <a:lvl2pPr>
        <a:defRPr sz="3300">
          <a:solidFill>
            <a:srgbClr val="CC0000"/>
          </a:solidFill>
          <a:latin typeface="Arial Black"/>
          <a:ea typeface="Arial Black"/>
          <a:cs typeface="Arial Black"/>
          <a:sym typeface="Arial Black"/>
        </a:defRPr>
      </a:lvl2pPr>
      <a:lvl3pPr>
        <a:defRPr sz="3300">
          <a:solidFill>
            <a:srgbClr val="CC0000"/>
          </a:solidFill>
          <a:latin typeface="Arial Black"/>
          <a:ea typeface="Arial Black"/>
          <a:cs typeface="Arial Black"/>
          <a:sym typeface="Arial Black"/>
        </a:defRPr>
      </a:lvl3pPr>
      <a:lvl4pPr>
        <a:defRPr sz="3300">
          <a:solidFill>
            <a:srgbClr val="CC0000"/>
          </a:solidFill>
          <a:latin typeface="Arial Black"/>
          <a:ea typeface="Arial Black"/>
          <a:cs typeface="Arial Black"/>
          <a:sym typeface="Arial Black"/>
        </a:defRPr>
      </a:lvl4pPr>
      <a:lvl5pPr>
        <a:defRPr sz="3300">
          <a:solidFill>
            <a:srgbClr val="CC0000"/>
          </a:solidFill>
          <a:latin typeface="Arial Black"/>
          <a:ea typeface="Arial Black"/>
          <a:cs typeface="Arial Black"/>
          <a:sym typeface="Arial Black"/>
        </a:defRPr>
      </a:lvl5pPr>
      <a:lvl6pPr indent="457200">
        <a:defRPr sz="3300">
          <a:solidFill>
            <a:srgbClr val="CC0000"/>
          </a:solidFill>
          <a:latin typeface="Arial Black"/>
          <a:ea typeface="Arial Black"/>
          <a:cs typeface="Arial Black"/>
          <a:sym typeface="Arial Black"/>
        </a:defRPr>
      </a:lvl6pPr>
      <a:lvl7pPr indent="914400">
        <a:defRPr sz="3300">
          <a:solidFill>
            <a:srgbClr val="CC0000"/>
          </a:solidFill>
          <a:latin typeface="Arial Black"/>
          <a:ea typeface="Arial Black"/>
          <a:cs typeface="Arial Black"/>
          <a:sym typeface="Arial Black"/>
        </a:defRPr>
      </a:lvl7pPr>
      <a:lvl8pPr indent="1371600">
        <a:defRPr sz="3300">
          <a:solidFill>
            <a:srgbClr val="CC0000"/>
          </a:solidFill>
          <a:latin typeface="Arial Black"/>
          <a:ea typeface="Arial Black"/>
          <a:cs typeface="Arial Black"/>
          <a:sym typeface="Arial Black"/>
        </a:defRPr>
      </a:lvl8pPr>
      <a:lvl9pPr indent="1828800">
        <a:defRPr sz="3300">
          <a:solidFill>
            <a:srgbClr val="CC0000"/>
          </a:solidFill>
          <a:latin typeface="Arial Black"/>
          <a:ea typeface="Arial Black"/>
          <a:cs typeface="Arial Black"/>
          <a:sym typeface="Arial Black"/>
        </a:defRPr>
      </a:lvl9pPr>
    </p:titleStyle>
    <p:bodyStyle>
      <a:lvl1pPr marL="342900" indent="-342900">
        <a:spcBef>
          <a:spcPts val="700"/>
        </a:spcBef>
        <a:buClr>
          <a:srgbClr val="666633"/>
        </a:buClr>
        <a:buSzPct val="70000"/>
        <a:buFont typeface="Wingdings"/>
        <a:buChar char="•"/>
        <a:defRPr sz="3100">
          <a:solidFill>
            <a:srgbClr val="FFFFFF"/>
          </a:solidFill>
          <a:latin typeface="Arial"/>
          <a:ea typeface="Arial"/>
          <a:cs typeface="Arial"/>
          <a:sym typeface="Arial"/>
        </a:defRPr>
      </a:lvl1pPr>
      <a:lvl2pPr marL="797901" indent="-340701">
        <a:spcBef>
          <a:spcPts val="700"/>
        </a:spcBef>
        <a:buClr>
          <a:srgbClr val="666633"/>
        </a:buClr>
        <a:buSzPct val="150000"/>
        <a:buFont typeface="Wingdings"/>
        <a:buChar char="•"/>
        <a:defRPr sz="3100">
          <a:solidFill>
            <a:srgbClr val="FFFFFF"/>
          </a:solidFill>
          <a:latin typeface="Arial"/>
          <a:ea typeface="Arial"/>
          <a:cs typeface="Arial"/>
          <a:sym typeface="Arial"/>
        </a:defRPr>
      </a:lvl2pPr>
      <a:lvl3pPr marL="1236518" indent="-322118">
        <a:spcBef>
          <a:spcPts val="700"/>
        </a:spcBef>
        <a:buClr>
          <a:srgbClr val="666633"/>
        </a:buClr>
        <a:buSzPct val="150000"/>
        <a:buFont typeface="Wingdings"/>
        <a:buChar char="•"/>
        <a:defRPr sz="3100">
          <a:solidFill>
            <a:srgbClr val="FFFFFF"/>
          </a:solidFill>
          <a:latin typeface="Arial"/>
          <a:ea typeface="Arial"/>
          <a:cs typeface="Arial"/>
          <a:sym typeface="Arial"/>
        </a:defRPr>
      </a:lvl3pPr>
      <a:lvl4pPr marL="1725929" indent="-354329">
        <a:spcBef>
          <a:spcPts val="700"/>
        </a:spcBef>
        <a:buClr>
          <a:srgbClr val="666633"/>
        </a:buClr>
        <a:buSzPct val="150000"/>
        <a:buFont typeface="Wingdings"/>
        <a:buChar char="•"/>
        <a:defRPr sz="3100">
          <a:solidFill>
            <a:srgbClr val="FFFFFF"/>
          </a:solidFill>
          <a:latin typeface="Arial"/>
          <a:ea typeface="Arial"/>
          <a:cs typeface="Arial"/>
          <a:sym typeface="Arial"/>
        </a:defRPr>
      </a:lvl4pPr>
      <a:lvl5pPr marL="2222500" indent="-393700">
        <a:spcBef>
          <a:spcPts val="700"/>
        </a:spcBef>
        <a:buClr>
          <a:srgbClr val="666633"/>
        </a:buClr>
        <a:buSzPct val="150000"/>
        <a:buFont typeface="Wingdings"/>
        <a:buChar char="•"/>
        <a:defRPr sz="3100">
          <a:solidFill>
            <a:srgbClr val="FFFFFF"/>
          </a:solidFill>
          <a:latin typeface="Arial"/>
          <a:ea typeface="Arial"/>
          <a:cs typeface="Arial"/>
          <a:sym typeface="Arial"/>
        </a:defRPr>
      </a:lvl5pPr>
      <a:lvl6pPr marL="2679700" indent="-393700">
        <a:spcBef>
          <a:spcPts val="700"/>
        </a:spcBef>
        <a:buClr>
          <a:srgbClr val="666633"/>
        </a:buClr>
        <a:buSzPct val="150000"/>
        <a:buFont typeface="Wingdings"/>
        <a:buChar char="•"/>
        <a:defRPr sz="3100">
          <a:solidFill>
            <a:srgbClr val="FFFFFF"/>
          </a:solidFill>
          <a:latin typeface="Arial"/>
          <a:ea typeface="Arial"/>
          <a:cs typeface="Arial"/>
          <a:sym typeface="Arial"/>
        </a:defRPr>
      </a:lvl6pPr>
      <a:lvl7pPr marL="3136900" indent="-393700">
        <a:spcBef>
          <a:spcPts val="700"/>
        </a:spcBef>
        <a:buClr>
          <a:srgbClr val="666633"/>
        </a:buClr>
        <a:buSzPct val="150000"/>
        <a:buFont typeface="Wingdings"/>
        <a:buChar char="•"/>
        <a:defRPr sz="3100">
          <a:solidFill>
            <a:srgbClr val="FFFFFF"/>
          </a:solidFill>
          <a:latin typeface="Arial"/>
          <a:ea typeface="Arial"/>
          <a:cs typeface="Arial"/>
          <a:sym typeface="Arial"/>
        </a:defRPr>
      </a:lvl7pPr>
      <a:lvl8pPr marL="3594100" indent="-393700">
        <a:spcBef>
          <a:spcPts val="700"/>
        </a:spcBef>
        <a:buClr>
          <a:srgbClr val="666633"/>
        </a:buClr>
        <a:buSzPct val="150000"/>
        <a:buFont typeface="Wingdings"/>
        <a:buChar char="•"/>
        <a:defRPr sz="3100">
          <a:solidFill>
            <a:srgbClr val="FFFFFF"/>
          </a:solidFill>
          <a:latin typeface="Arial"/>
          <a:ea typeface="Arial"/>
          <a:cs typeface="Arial"/>
          <a:sym typeface="Arial"/>
        </a:defRPr>
      </a:lvl8pPr>
      <a:lvl9pPr marL="4051300" indent="-393700">
        <a:spcBef>
          <a:spcPts val="700"/>
        </a:spcBef>
        <a:buClr>
          <a:srgbClr val="666633"/>
        </a:buClr>
        <a:buSzPct val="150000"/>
        <a:buFont typeface="Wingdings"/>
        <a:buChar char="•"/>
        <a:defRPr sz="3100">
          <a:solidFill>
            <a:srgbClr val="FFFFFF"/>
          </a:solidFill>
          <a:latin typeface="Arial"/>
          <a:ea typeface="Arial"/>
          <a:cs typeface="Arial"/>
          <a:sym typeface="Arial"/>
        </a:defRPr>
      </a:lvl9pPr>
    </p:bodyStyle>
    <p:otherStyle>
      <a:lvl1pPr algn="ct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ct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ct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ct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ct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ct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ct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ct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ct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quifax.com/" TargetMode="External"/><Relationship Id="rId3" Type="http://schemas.openxmlformats.org/officeDocument/2006/relationships/hyperlink" Target="http://www.experian.com/" TargetMode="External"/><Relationship Id="rId4" Type="http://schemas.openxmlformats.org/officeDocument/2006/relationships/hyperlink" Target="http://www.transunion.com/" TargetMode="Externa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nefe.org/" TargetMode="Externa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 idx="4294967295"/>
          </p:nvPr>
        </p:nvSpPr>
        <p:spPr>
          <a:xfrm>
            <a:off x="1143000" y="304800"/>
            <a:ext cx="6400800" cy="2266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b="1" sz="450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Impact of Credit</a:t>
            </a:r>
            <a:br>
              <a:rPr b="1" sz="450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sz="450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on Money Management</a:t>
            </a:r>
          </a:p>
        </p:txBody>
      </p:sp>
      <p:sp>
        <p:nvSpPr>
          <p:cNvPr id="14" name="Shape 14"/>
          <p:cNvSpPr/>
          <p:nvPr>
            <p:ph type="body" idx="4294967295"/>
          </p:nvPr>
        </p:nvSpPr>
        <p:spPr>
          <a:xfrm>
            <a:off x="152400" y="5257800"/>
            <a:ext cx="86106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marL="0" indent="0" algn="ctr">
              <a:buSzTx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FFFFFF"/>
                </a:solidFill>
              </a:rPr>
              <a:t>Financial Services, Credit Scores, Cost of Credit</a:t>
            </a:r>
          </a:p>
        </p:txBody>
      </p:sp>
      <p:pic>
        <p:nvPicPr>
          <p:cNvPr id="15" name="logo_sm.png" descr="logo_sm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43200" y="4419600"/>
            <a:ext cx="3365500" cy="127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 idx="4294967295"/>
          </p:nvPr>
        </p:nvSpPr>
        <p:spPr>
          <a:xfrm>
            <a:off x="1066800" y="2666999"/>
            <a:ext cx="72390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sz="41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100">
                <a:solidFill>
                  <a:srgbClr val="CC0000"/>
                </a:solidFill>
              </a:rPr>
              <a:t>Credit Scores &amp; Reports</a:t>
            </a:r>
          </a:p>
        </p:txBody>
      </p:sp>
      <p:sp>
        <p:nvSpPr>
          <p:cNvPr id="41" name="Shape 41"/>
          <p:cNvSpPr/>
          <p:nvPr>
            <p:ph type="body" idx="4294967295"/>
          </p:nvPr>
        </p:nvSpPr>
        <p:spPr>
          <a:xfrm>
            <a:off x="762000" y="2362200"/>
            <a:ext cx="7696200" cy="40386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●"/>
            </a:pP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CC0000"/>
                </a:solidFill>
              </a:rPr>
              <a:t>Credit Rating</a:t>
            </a:r>
          </a:p>
        </p:txBody>
      </p:sp>
      <p:sp>
        <p:nvSpPr>
          <p:cNvPr id="44" name="Shape 44"/>
          <p:cNvSpPr/>
          <p:nvPr>
            <p:ph type="body" idx="4294967295"/>
          </p:nvPr>
        </p:nvSpPr>
        <p:spPr>
          <a:xfrm>
            <a:off x="762000" y="2362200"/>
            <a:ext cx="7696200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buChar char="●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A measure of a person’s ability and willingness to make credit payments on time.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 idx="4294967295"/>
          </p:nvPr>
        </p:nvSpPr>
        <p:spPr>
          <a:xfrm>
            <a:off x="304800" y="990600"/>
            <a:ext cx="5943600" cy="60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defTabSz="786384">
              <a:defRPr sz="2838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38">
                <a:solidFill>
                  <a:srgbClr val="CC0000"/>
                </a:solidFill>
              </a:rPr>
              <a:t>Three C’s of Credit</a:t>
            </a:r>
          </a:p>
        </p:txBody>
      </p:sp>
      <p:sp>
        <p:nvSpPr>
          <p:cNvPr id="47" name="Shape 47"/>
          <p:cNvSpPr/>
          <p:nvPr/>
        </p:nvSpPr>
        <p:spPr>
          <a:xfrm>
            <a:off x="1295400" y="1905000"/>
            <a:ext cx="3810000" cy="381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algn="ctr" defTabSz="667512"/>
            <a:r>
              <a:rPr sz="5475">
                <a:ln w="5075">
                  <a:solidFill>
                    <a:srgbClr val="FFFFFF"/>
                  </a:solidFill>
                </a:ln>
                <a:solidFill>
                  <a:srgbClr val="99CC00"/>
                </a:solidFill>
                <a:effectLst>
                  <a:outerShdw sx="100000" sy="100000" kx="0" ky="0" algn="b" rotWithShape="0" blurRad="46355" dist="33427" dir="3378596">
                    <a:srgbClr val="4D4D4D">
                      <a:alpha val="79998"/>
                    </a:srgbClr>
                  </a:outerShdw>
                </a:effectLst>
                <a:latin typeface="Arial Black"/>
                <a:ea typeface="Arial Black"/>
                <a:cs typeface="Arial Black"/>
                <a:sym typeface="Arial Black"/>
              </a:rPr>
              <a:t>Capital</a:t>
            </a:r>
            <a:endParaRPr sz="2628">
              <a:ln w="5075">
                <a:solidFill>
                  <a:srgbClr val="FFFFFF"/>
                </a:solidFill>
              </a:ln>
              <a:solidFill>
                <a:srgbClr val="99CC00"/>
              </a:solidFill>
              <a:effectLst>
                <a:outerShdw sx="100000" sy="100000" kx="0" ky="0" algn="b" rotWithShape="0" blurRad="46355" dist="33427" dir="3378596">
                  <a:srgbClr val="4D4D4D">
                    <a:alpha val="79998"/>
                  </a:srgbClr>
                </a:outerShdw>
              </a:effectLst>
              <a:latin typeface="Arial Black"/>
              <a:ea typeface="Arial Black"/>
              <a:cs typeface="Arial Black"/>
              <a:sym typeface="Arial Black"/>
            </a:endParaRPr>
          </a:p>
          <a:p>
            <a:pPr lvl="0" algn="ctr" defTabSz="667512"/>
            <a:r>
              <a:rPr sz="5475">
                <a:ln w="5075">
                  <a:solidFill>
                    <a:srgbClr val="FFFFFF"/>
                  </a:solidFill>
                </a:ln>
                <a:solidFill>
                  <a:srgbClr val="99CC00"/>
                </a:solidFill>
                <a:effectLst>
                  <a:outerShdw sx="100000" sy="100000" kx="0" ky="0" algn="b" rotWithShape="0" blurRad="46355" dist="33427" dir="3378596">
                    <a:srgbClr val="4D4D4D">
                      <a:alpha val="79998"/>
                    </a:srgbClr>
                  </a:outerShdw>
                </a:effectLst>
                <a:latin typeface="Arial Black"/>
                <a:ea typeface="Arial Black"/>
                <a:cs typeface="Arial Black"/>
                <a:sym typeface="Arial Black"/>
              </a:rPr>
              <a:t>Character</a:t>
            </a:r>
            <a:endParaRPr sz="2628">
              <a:ln w="5075">
                <a:solidFill>
                  <a:srgbClr val="FFFFFF"/>
                </a:solidFill>
              </a:ln>
              <a:noFill/>
              <a:effectLst>
                <a:outerShdw sx="100000" sy="100000" kx="0" ky="0" algn="b" rotWithShape="0" blurRad="46355" dist="33427" dir="3378596">
                  <a:srgbClr val="4D4D4D">
                    <a:alpha val="79998"/>
                  </a:srgbClr>
                </a:outerShdw>
              </a:effectLst>
              <a:latin typeface="Arial Black"/>
              <a:ea typeface="Arial Black"/>
              <a:cs typeface="Arial Black"/>
              <a:sym typeface="Arial Black"/>
            </a:endParaRPr>
          </a:p>
          <a:p>
            <a:pPr lvl="0" algn="ctr" defTabSz="667512"/>
            <a:r>
              <a:rPr sz="5475">
                <a:ln w="5075">
                  <a:solidFill>
                    <a:srgbClr val="FFFFFF"/>
                  </a:solidFill>
                </a:ln>
                <a:solidFill>
                  <a:srgbClr val="99CC00"/>
                </a:solidFill>
                <a:effectLst>
                  <a:outerShdw sx="100000" sy="100000" kx="0" ky="0" algn="b" rotWithShape="0" blurRad="46355" dist="33427" dir="3378596">
                    <a:srgbClr val="4D4D4D">
                      <a:alpha val="79998"/>
                    </a:srgbClr>
                  </a:outerShdw>
                </a:effectLst>
                <a:latin typeface="Arial Black"/>
                <a:ea typeface="Arial Black"/>
                <a:cs typeface="Arial Black"/>
                <a:sym typeface="Arial Black"/>
              </a:rPr>
              <a:t>Capacity</a:t>
            </a:r>
            <a:endParaRPr sz="2628">
              <a:ln w="5075">
                <a:solidFill>
                  <a:srgbClr val="FFFFFF"/>
                </a:solidFill>
              </a:ln>
              <a:noFill/>
              <a:effectLst>
                <a:outerShdw sx="100000" sy="100000" kx="0" ky="0" algn="b" rotWithShape="0" blurRad="46355" dist="33427" dir="3378596">
                  <a:srgbClr val="4D4D4D">
                    <a:alpha val="79998"/>
                  </a:srgbClr>
                </a:outerShdw>
              </a:effectLst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5562600" y="1905000"/>
            <a:ext cx="2895600" cy="3764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400"/>
              </a:spcBef>
            </a:pPr>
            <a:r>
              <a:rPr sz="2400">
                <a:solidFill>
                  <a:srgbClr val="CC0000"/>
                </a:solidFill>
              </a:rPr>
              <a:t>Personal items of value</a:t>
            </a:r>
            <a:endParaRPr sz="2400">
              <a:solidFill>
                <a:srgbClr val="CC0000"/>
              </a:solidFill>
            </a:endParaRPr>
          </a:p>
          <a:p>
            <a:pPr lvl="0">
              <a:spcBef>
                <a:spcPts val="1800"/>
              </a:spcBef>
            </a:pPr>
            <a:endParaRPr sz="2400">
              <a:solidFill>
                <a:srgbClr val="CC0000"/>
              </a:solidFill>
            </a:endParaRPr>
          </a:p>
          <a:p>
            <a:pPr lvl="0">
              <a:spcBef>
                <a:spcPts val="1400"/>
              </a:spcBef>
            </a:pPr>
            <a:r>
              <a:rPr sz="2400">
                <a:solidFill>
                  <a:srgbClr val="CC0000"/>
                </a:solidFill>
              </a:rPr>
              <a:t>The ability to be trusted</a:t>
            </a:r>
            <a:endParaRPr sz="2400">
              <a:solidFill>
                <a:srgbClr val="CC0000"/>
              </a:solidFill>
            </a:endParaRPr>
          </a:p>
          <a:p>
            <a:pPr lvl="0">
              <a:spcBef>
                <a:spcPts val="1800"/>
              </a:spcBef>
            </a:pPr>
            <a:endParaRPr sz="2400">
              <a:solidFill>
                <a:srgbClr val="CC0000"/>
              </a:solidFill>
            </a:endParaRPr>
          </a:p>
          <a:p>
            <a:pPr lvl="0">
              <a:spcBef>
                <a:spcPts val="1400"/>
              </a:spcBef>
            </a:pPr>
            <a:r>
              <a:rPr sz="2400">
                <a:solidFill>
                  <a:srgbClr val="CC0000"/>
                </a:solidFill>
              </a:rPr>
              <a:t>The ability to repay a loan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 idx="4294967295"/>
          </p:nvPr>
        </p:nvSpPr>
        <p:spPr>
          <a:xfrm>
            <a:off x="304800" y="990599"/>
            <a:ext cx="6705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CC0000"/>
                </a:solidFill>
              </a:rPr>
              <a:t>Info Found on Credit Report</a:t>
            </a:r>
          </a:p>
        </p:txBody>
      </p:sp>
      <p:sp>
        <p:nvSpPr>
          <p:cNvPr id="51" name="Shape 51"/>
          <p:cNvSpPr/>
          <p:nvPr>
            <p:ph type="body" idx="4294967295"/>
          </p:nvPr>
        </p:nvSpPr>
        <p:spPr>
          <a:xfrm>
            <a:off x="609600" y="1981200"/>
            <a:ext cx="7696200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8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>
                <a:solidFill>
                  <a:srgbClr val="FFFFFF"/>
                </a:solidFill>
              </a:rPr>
              <a:t>	</a:t>
            </a:r>
            <a:r>
              <a:rPr b="1" sz="2800">
                <a:solidFill>
                  <a:srgbClr val="FFFFFF"/>
                </a:solidFill>
              </a:rPr>
              <a:t>A Consumer Credit Report (CCR) details, in depth information about your credit history, and will also include:</a:t>
            </a:r>
            <a:endParaRPr b="1" sz="280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b="1" sz="2800">
              <a:solidFill>
                <a:srgbClr val="FFFFFF"/>
              </a:solidFill>
            </a:endParaRPr>
          </a:p>
          <a:p>
            <a:pPr lvl="2" marL="1174172" indent="-259772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FFFF"/>
                </a:solidFill>
              </a:rPr>
              <a:t>Your full name</a:t>
            </a:r>
            <a:endParaRPr sz="2500">
              <a:solidFill>
                <a:srgbClr val="FFFFFF"/>
              </a:solidFill>
            </a:endParaRPr>
          </a:p>
          <a:p>
            <a:pPr lvl="2" marL="1174172" indent="-259772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FFFF"/>
                </a:solidFill>
              </a:rPr>
              <a:t>Any alias’s that you have used</a:t>
            </a:r>
            <a:endParaRPr sz="2500">
              <a:solidFill>
                <a:srgbClr val="FFFFFF"/>
              </a:solidFill>
            </a:endParaRPr>
          </a:p>
          <a:p>
            <a:pPr lvl="2" marL="1174172" indent="-259772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FFFF"/>
                </a:solidFill>
              </a:rPr>
              <a:t>Social Security Number</a:t>
            </a:r>
            <a:endParaRPr sz="2500">
              <a:solidFill>
                <a:srgbClr val="FFFFFF"/>
              </a:solidFill>
            </a:endParaRPr>
          </a:p>
          <a:p>
            <a:pPr lvl="2" marL="1174172" indent="-259772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FFFF"/>
                </a:solidFill>
              </a:rPr>
              <a:t>Current address</a:t>
            </a:r>
            <a:endParaRPr sz="2500">
              <a:solidFill>
                <a:srgbClr val="FFFFFF"/>
              </a:solidFill>
            </a:endParaRPr>
          </a:p>
          <a:p>
            <a:pPr lvl="2" marL="1174172" indent="-259772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FFFF"/>
                </a:solidFill>
              </a:rPr>
              <a:t>Previous addresses</a:t>
            </a:r>
            <a:endParaRPr sz="250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900">
                <a:solidFill>
                  <a:srgbClr val="FFFFFF"/>
                </a:solidFill>
              </a:rPr>
              <a:t>	</a:t>
            </a:r>
          </a:p>
        </p:txBody>
      </p:sp>
      <p:sp>
        <p:nvSpPr>
          <p:cNvPr id="52" name="Shape 52"/>
          <p:cNvSpPr/>
          <p:nvPr/>
        </p:nvSpPr>
        <p:spPr>
          <a:xfrm>
            <a:off x="5029200" y="5410199"/>
            <a:ext cx="3962400" cy="1150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>
                <a:solidFill>
                  <a:srgbClr val="FFFFFF"/>
                </a:solidFill>
              </a:rPr>
              <a:t>Your credit report </a:t>
            </a:r>
            <a:r>
              <a:rPr b="1" u="sng">
                <a:solidFill>
                  <a:srgbClr val="FFFFFF"/>
                </a:solidFill>
              </a:rPr>
              <a:t>may also</a:t>
            </a:r>
            <a:r>
              <a:rPr u="sng">
                <a:solidFill>
                  <a:srgbClr val="FFFFFF"/>
                </a:solidFill>
              </a:rPr>
              <a:t> contain</a:t>
            </a:r>
            <a:r>
              <a:rPr>
                <a:solidFill>
                  <a:srgbClr val="FFFFFF"/>
                </a:solidFill>
              </a:rPr>
              <a:t>:</a:t>
            </a:r>
            <a:endParaRPr sz="3100">
              <a:solidFill>
                <a:srgbClr val="FFFFFF"/>
              </a:solidFill>
            </a:endParaRPr>
          </a:p>
          <a:p>
            <a:pPr lvl="0"/>
            <a:r>
              <a:rPr>
                <a:solidFill>
                  <a:srgbClr val="FFFFFF"/>
                </a:solidFill>
              </a:rPr>
              <a:t>	Your phone number</a:t>
            </a:r>
            <a:endParaRPr sz="3100">
              <a:solidFill>
                <a:srgbClr val="FFFFFF"/>
              </a:solidFill>
            </a:endParaRPr>
          </a:p>
          <a:p>
            <a:pPr lvl="0"/>
            <a:r>
              <a:rPr>
                <a:solidFill>
                  <a:srgbClr val="FFFFFF"/>
                </a:solidFill>
              </a:rPr>
              <a:t>	Age/date of birth</a:t>
            </a:r>
            <a:endParaRPr sz="3100">
              <a:solidFill>
                <a:srgbClr val="FFFFFF"/>
              </a:solidFill>
            </a:endParaRPr>
          </a:p>
          <a:p>
            <a:pPr lvl="0"/>
            <a:r>
              <a:rPr>
                <a:solidFill>
                  <a:srgbClr val="FFFFFF"/>
                </a:solidFill>
              </a:rPr>
              <a:t>	Your employer’s details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 idx="4294967295"/>
          </p:nvPr>
        </p:nvSpPr>
        <p:spPr>
          <a:xfrm>
            <a:off x="304800" y="990599"/>
            <a:ext cx="6705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813816">
              <a:defRPr sz="2937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37">
                <a:solidFill>
                  <a:srgbClr val="CC0000"/>
                </a:solidFill>
              </a:rPr>
              <a:t>Info NOT Found on Credit Report</a:t>
            </a:r>
          </a:p>
        </p:txBody>
      </p:sp>
      <p:sp>
        <p:nvSpPr>
          <p:cNvPr id="57" name="Shape 57"/>
          <p:cNvSpPr/>
          <p:nvPr>
            <p:ph type="body" idx="4294967295"/>
          </p:nvPr>
        </p:nvSpPr>
        <p:spPr>
          <a:xfrm>
            <a:off x="762000" y="2057400"/>
            <a:ext cx="7696200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80000"/>
              </a:lnSpc>
              <a:buChar char="●"/>
              <a:defRPr sz="1800">
                <a:solidFill>
                  <a:srgbClr val="000000"/>
                </a:solidFill>
              </a:defRPr>
            </a:pPr>
            <a:endParaRPr b="1" sz="3200">
              <a:solidFill>
                <a:srgbClr val="FFFFFF"/>
              </a:solidFill>
            </a:endParaRPr>
          </a:p>
          <a:p>
            <a:pPr lvl="0" marL="353961" indent="-353961">
              <a:lnSpc>
                <a:spcPct val="8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Race</a:t>
            </a:r>
            <a:endParaRPr sz="3200">
              <a:solidFill>
                <a:srgbClr val="FFFFFF"/>
              </a:solidFill>
            </a:endParaRPr>
          </a:p>
          <a:p>
            <a:pPr lvl="0" marL="353961" indent="-353961">
              <a:lnSpc>
                <a:spcPct val="8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Color</a:t>
            </a:r>
            <a:endParaRPr sz="3200">
              <a:solidFill>
                <a:srgbClr val="FFFFFF"/>
              </a:solidFill>
            </a:endParaRPr>
          </a:p>
          <a:p>
            <a:pPr lvl="0" marL="353961" indent="-353961">
              <a:lnSpc>
                <a:spcPct val="8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Sex</a:t>
            </a:r>
            <a:endParaRPr sz="3200">
              <a:solidFill>
                <a:srgbClr val="FFFFFF"/>
              </a:solidFill>
            </a:endParaRPr>
          </a:p>
          <a:p>
            <a:pPr lvl="0" marL="353961" indent="-353961">
              <a:lnSpc>
                <a:spcPct val="8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National origin</a:t>
            </a:r>
            <a:endParaRPr sz="3200">
              <a:solidFill>
                <a:srgbClr val="FFFFFF"/>
              </a:solidFill>
            </a:endParaRPr>
          </a:p>
          <a:p>
            <a:pPr lvl="0" marL="353961" indent="-353961">
              <a:lnSpc>
                <a:spcPct val="8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Marital status</a:t>
            </a:r>
            <a:endParaRPr sz="3200">
              <a:solidFill>
                <a:srgbClr val="FFFFFF"/>
              </a:solidFill>
            </a:endParaRPr>
          </a:p>
          <a:p>
            <a:pPr lvl="0" marL="353961" indent="-353961">
              <a:lnSpc>
                <a:spcPct val="8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Political persuasion</a:t>
            </a:r>
            <a:endParaRPr sz="3200">
              <a:solidFill>
                <a:srgbClr val="FFFFFF"/>
              </a:solidFill>
            </a:endParaRPr>
          </a:p>
          <a:p>
            <a:pPr lvl="0" marL="353961" indent="-353961">
              <a:lnSpc>
                <a:spcPct val="8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Medical Bill Details (Lender Reports)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813816">
              <a:defRPr sz="1800">
                <a:solidFill>
                  <a:srgbClr val="000000"/>
                </a:solidFill>
              </a:defRPr>
            </a:pPr>
            <a:r>
              <a:rPr sz="2937">
                <a:solidFill>
                  <a:srgbClr val="CC0000"/>
                </a:solidFill>
              </a:rPr>
              <a:t>What is a Credit Score?</a:t>
            </a:r>
            <a:br>
              <a:rPr sz="2937">
                <a:solidFill>
                  <a:srgbClr val="CC0000"/>
                </a:solidFill>
              </a:rPr>
            </a:br>
            <a:r>
              <a:rPr sz="2937">
                <a:solidFill>
                  <a:srgbClr val="CC0000"/>
                </a:solidFill>
              </a:rPr>
              <a:t>(FICO)</a:t>
            </a:r>
          </a:p>
        </p:txBody>
      </p:sp>
      <p:sp>
        <p:nvSpPr>
          <p:cNvPr id="62" name="Shape 62"/>
          <p:cNvSpPr/>
          <p:nvPr>
            <p:ph type="body" idx="4294967295"/>
          </p:nvPr>
        </p:nvSpPr>
        <p:spPr>
          <a:xfrm>
            <a:off x="838200" y="2362200"/>
            <a:ext cx="7620000" cy="3467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80000"/>
              </a:lnSpc>
              <a:buChar char="●"/>
              <a:defRPr sz="1800">
                <a:solidFill>
                  <a:srgbClr val="000000"/>
                </a:solidFill>
              </a:defRPr>
            </a:pPr>
            <a:endParaRPr b="1" sz="2400">
              <a:solidFill>
                <a:srgbClr val="FFFFFF"/>
              </a:solidFill>
            </a:endParaRPr>
          </a:p>
          <a:p>
            <a:pPr lvl="0" marL="309716" indent="-309716">
              <a:lnSpc>
                <a:spcPct val="80000"/>
              </a:lnSpc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Snapshot </a:t>
            </a:r>
            <a:r>
              <a:rPr sz="2800">
                <a:solidFill>
                  <a:srgbClr val="FFFFFF"/>
                </a:solidFill>
              </a:rPr>
              <a:t>of a person's financial standing at 	a particular point in time</a:t>
            </a:r>
            <a:endParaRPr sz="2800">
              <a:solidFill>
                <a:srgbClr val="FFFFFF"/>
              </a:solidFill>
            </a:endParaRPr>
          </a:p>
          <a:p>
            <a:pPr lvl="0" marL="309716" indent="-309716">
              <a:lnSpc>
                <a:spcPct val="80000"/>
              </a:lnSpc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The one </a:t>
            </a:r>
            <a:r>
              <a:rPr sz="2800" u="sng">
                <a:solidFill>
                  <a:srgbClr val="FFFFFF"/>
                </a:solidFill>
              </a:rPr>
              <a:t>most widely used</a:t>
            </a:r>
            <a:r>
              <a:rPr sz="2800">
                <a:solidFill>
                  <a:srgbClr val="FFFFFF"/>
                </a:solidFill>
              </a:rPr>
              <a:t> is the "</a:t>
            </a:r>
            <a:r>
              <a:rPr b="1" sz="2800">
                <a:solidFill>
                  <a:srgbClr val="FFFFFF"/>
                </a:solidFill>
              </a:rPr>
              <a:t>FICO</a:t>
            </a:r>
            <a:r>
              <a:rPr sz="2800">
                <a:solidFill>
                  <a:srgbClr val="FFFFFF"/>
                </a:solidFill>
              </a:rPr>
              <a:t>" 	score (Fair Isaac Corporation)</a:t>
            </a:r>
            <a:endParaRPr sz="2800">
              <a:solidFill>
                <a:srgbClr val="FFFFFF"/>
              </a:solidFill>
            </a:endParaRPr>
          </a:p>
          <a:p>
            <a:pPr lvl="0" marL="309716" indent="-309716">
              <a:lnSpc>
                <a:spcPct val="80000"/>
              </a:lnSpc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The FICO score, a three-digit number </a:t>
            </a:r>
            <a:endParaRPr sz="280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		</a:t>
            </a:r>
            <a:r>
              <a:rPr sz="2800">
                <a:solidFill>
                  <a:srgbClr val="33CC33"/>
                </a:solidFill>
              </a:rPr>
              <a:t>between </a:t>
            </a:r>
            <a:r>
              <a:rPr b="1" sz="2800">
                <a:solidFill>
                  <a:srgbClr val="33CC33"/>
                </a:solidFill>
              </a:rPr>
              <a:t>300 and 850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b">
            <a:normAutofit fontScale="100000" lnSpcReduction="0"/>
          </a:bodyPr>
          <a:lstStyle/>
          <a:p>
            <a:pPr lvl="0"/>
          </a:p>
        </p:txBody>
      </p:sp>
      <p:sp>
        <p:nvSpPr>
          <p:cNvPr id="67" name="Shape 67"/>
          <p:cNvSpPr/>
          <p:nvPr>
            <p:ph type="body" idx="4294967295"/>
          </p:nvPr>
        </p:nvSpPr>
        <p:spPr>
          <a:xfrm>
            <a:off x="762000" y="2362200"/>
            <a:ext cx="7696200" cy="40386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●"/>
            </a:pPr>
          </a:p>
        </p:txBody>
      </p:sp>
      <p:pic>
        <p:nvPicPr>
          <p:cNvPr id="68" name="credit-score-chart.png" descr="credit-score-char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800" y="1447800"/>
            <a:ext cx="7772400" cy="46831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 idx="4294967295"/>
          </p:nvPr>
        </p:nvSpPr>
        <p:spPr>
          <a:xfrm>
            <a:off x="685800" y="76200"/>
            <a:ext cx="7772400" cy="2266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>
              <a:defRPr b="1" sz="61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100">
                <a:solidFill>
                  <a:srgbClr val="CC0000"/>
                </a:solidFill>
              </a:rPr>
              <a:t>Benefits of Using Credit</a:t>
            </a:r>
          </a:p>
        </p:txBody>
      </p:sp>
      <p:sp>
        <p:nvSpPr>
          <p:cNvPr id="71" name="Shape 71"/>
          <p:cNvSpPr/>
          <p:nvPr>
            <p:ph type="body" idx="4294967295"/>
          </p:nvPr>
        </p:nvSpPr>
        <p:spPr>
          <a:xfrm>
            <a:off x="1752600" y="3567112"/>
            <a:ext cx="5410200" cy="19050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 fontScale="100000" lnSpcReduction="0"/>
          </a:bodyPr>
          <a:lstStyle/>
          <a:p>
            <a:pPr lvl="0" marL="0" indent="0" algn="ctr">
              <a:buSzTx/>
              <a:buNone/>
              <a:defRPr sz="33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CC0000"/>
                </a:solidFill>
              </a:rPr>
              <a:t>Convenience of Purchase</a:t>
            </a:r>
          </a:p>
        </p:txBody>
      </p:sp>
      <p:sp>
        <p:nvSpPr>
          <p:cNvPr id="74" name="Shape 74"/>
          <p:cNvSpPr/>
          <p:nvPr>
            <p:ph type="body" idx="4294967295"/>
          </p:nvPr>
        </p:nvSpPr>
        <p:spPr>
          <a:xfrm>
            <a:off x="762000" y="2362200"/>
            <a:ext cx="7696200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buChar char="●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Buying on credit can be more convenient than using cash.  Using credit makes the initial purchase very easy.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defTabSz="813816">
              <a:defRPr sz="2937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37">
                <a:solidFill>
                  <a:srgbClr val="CC0000"/>
                </a:solidFill>
              </a:rPr>
              <a:t>Less Risk of Losing Cash at the Time of Purchase</a:t>
            </a:r>
          </a:p>
        </p:txBody>
      </p:sp>
      <p:sp>
        <p:nvSpPr>
          <p:cNvPr id="77" name="Shape 77"/>
          <p:cNvSpPr/>
          <p:nvPr>
            <p:ph type="body" idx="4294967295"/>
          </p:nvPr>
        </p:nvSpPr>
        <p:spPr>
          <a:xfrm>
            <a:off x="762000" y="2362200"/>
            <a:ext cx="7696200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buChar char="●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When using cash, you have to worry about someone stealing it.  One who loses a credit card has a limited or no liability for unauthorized charges if the card company is notified.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 idx="4294967295"/>
          </p:nvPr>
        </p:nvSpPr>
        <p:spPr>
          <a:xfrm>
            <a:off x="304800" y="990599"/>
            <a:ext cx="69342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CC0000"/>
                </a:solidFill>
              </a:rPr>
              <a:t>Questions to Consider</a:t>
            </a:r>
          </a:p>
        </p:txBody>
      </p:sp>
      <p:sp>
        <p:nvSpPr>
          <p:cNvPr id="18" name="Shape 18"/>
          <p:cNvSpPr/>
          <p:nvPr>
            <p:ph type="body" idx="4294967295"/>
          </p:nvPr>
        </p:nvSpPr>
        <p:spPr>
          <a:xfrm>
            <a:off x="762000" y="2362200"/>
            <a:ext cx="7696200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What is a credit score?  </a:t>
            </a:r>
            <a:endParaRPr sz="31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How does it affect interest rates?</a:t>
            </a:r>
            <a:endParaRPr sz="31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What determines credit worthiness?  </a:t>
            </a:r>
            <a:endParaRPr sz="31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What are some different types of financial institutions?  </a:t>
            </a:r>
            <a:endParaRPr sz="31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What are their advantages?</a:t>
            </a:r>
            <a:endParaRPr sz="31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What is the real cost of credit?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defTabSz="813816">
              <a:defRPr sz="2937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37">
                <a:solidFill>
                  <a:srgbClr val="CC0000"/>
                </a:solidFill>
              </a:rPr>
              <a:t>Free Use of Another’s Money</a:t>
            </a:r>
          </a:p>
        </p:txBody>
      </p:sp>
      <p:sp>
        <p:nvSpPr>
          <p:cNvPr id="80" name="Shape 80"/>
          <p:cNvSpPr/>
          <p:nvPr>
            <p:ph type="body" idx="4294967295"/>
          </p:nvPr>
        </p:nvSpPr>
        <p:spPr>
          <a:xfrm>
            <a:off x="762000" y="2362200"/>
            <a:ext cx="7696200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buChar char="●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Generally firms do not charge interest if the entire debt is paid by the end of the billing cycle.  The buyer uses another’s money for that period of time.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CC0000"/>
                </a:solidFill>
              </a:rPr>
              <a:t>Building a Credit Rating</a:t>
            </a:r>
          </a:p>
        </p:txBody>
      </p:sp>
      <p:sp>
        <p:nvSpPr>
          <p:cNvPr id="83" name="Shape 83"/>
          <p:cNvSpPr/>
          <p:nvPr>
            <p:ph type="body" idx="4294967295"/>
          </p:nvPr>
        </p:nvSpPr>
        <p:spPr>
          <a:xfrm>
            <a:off x="1687512" y="2703512"/>
            <a:ext cx="6770688" cy="3671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buChar char="●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Some people use credit to develop a good credit rating.  Once a good credit rating is established they can get credit for larger purchases such as automobiles, houses, etc.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 defTabSz="813816">
              <a:defRPr sz="1800">
                <a:solidFill>
                  <a:srgbClr val="000000"/>
                </a:solidFill>
              </a:defRPr>
            </a:pPr>
            <a:r>
              <a:rPr sz="2937">
                <a:solidFill>
                  <a:srgbClr val="CC0000"/>
                </a:solidFill>
              </a:rPr>
              <a:t>Limit Freedom to Use</a:t>
            </a:r>
            <a:br>
              <a:rPr sz="2937">
                <a:solidFill>
                  <a:srgbClr val="CC0000"/>
                </a:solidFill>
              </a:rPr>
            </a:br>
            <a:r>
              <a:rPr sz="2937">
                <a:solidFill>
                  <a:srgbClr val="CC0000"/>
                </a:solidFill>
              </a:rPr>
              <a:t>Future Income</a:t>
            </a:r>
          </a:p>
        </p:txBody>
      </p:sp>
      <p:sp>
        <p:nvSpPr>
          <p:cNvPr id="86" name="Shape 86"/>
          <p:cNvSpPr/>
          <p:nvPr>
            <p:ph type="body" idx="4294967295"/>
          </p:nvPr>
        </p:nvSpPr>
        <p:spPr>
          <a:xfrm>
            <a:off x="762000" y="2362200"/>
            <a:ext cx="7696200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buChar char="●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Using credit will limit the amount of future income for other purchases.  Using credit means you will pay for the item in the future…both the principle and the interest.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defTabSz="813816">
              <a:defRPr sz="2937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37">
                <a:solidFill>
                  <a:srgbClr val="CC0000"/>
                </a:solidFill>
              </a:rPr>
              <a:t>Decrease Cost Due to     Sale Price</a:t>
            </a:r>
          </a:p>
        </p:txBody>
      </p:sp>
      <p:sp>
        <p:nvSpPr>
          <p:cNvPr id="89" name="Shape 89"/>
          <p:cNvSpPr/>
          <p:nvPr>
            <p:ph type="body" idx="4294967295"/>
          </p:nvPr>
        </p:nvSpPr>
        <p:spPr>
          <a:xfrm>
            <a:off x="762000" y="2362200"/>
            <a:ext cx="7696200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buChar char="●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Some people use credit when there is a good sale.  In some instances they pay less because the savings from the sale exceed their credit charges.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 idx="4294967295"/>
          </p:nvPr>
        </p:nvSpPr>
        <p:spPr>
          <a:xfrm>
            <a:off x="304800" y="990599"/>
            <a:ext cx="6629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defTabSz="813816">
              <a:defRPr sz="2937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37">
                <a:solidFill>
                  <a:srgbClr val="CC0000"/>
                </a:solidFill>
              </a:rPr>
              <a:t>Strategies for maintaining positive credit include:</a:t>
            </a:r>
          </a:p>
        </p:txBody>
      </p:sp>
      <p:sp>
        <p:nvSpPr>
          <p:cNvPr id="92" name="Shape 92"/>
          <p:cNvSpPr/>
          <p:nvPr>
            <p:ph type="body" idx="4294967295"/>
          </p:nvPr>
        </p:nvSpPr>
        <p:spPr>
          <a:xfrm>
            <a:off x="762000" y="2362200"/>
            <a:ext cx="7696200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98654" indent="-298654">
              <a:lnSpc>
                <a:spcPct val="90000"/>
              </a:lnSpc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Practicing good banking techniques, such as not bouncing checks</a:t>
            </a:r>
            <a:endParaRPr sz="2700">
              <a:solidFill>
                <a:srgbClr val="FFFFFF"/>
              </a:solidFill>
            </a:endParaRPr>
          </a:p>
          <a:p>
            <a:pPr lvl="0" marL="298654" indent="-298654">
              <a:lnSpc>
                <a:spcPct val="90000"/>
              </a:lnSpc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Paying bills on time and consistently</a:t>
            </a:r>
            <a:endParaRPr sz="2700">
              <a:solidFill>
                <a:srgbClr val="FFFFFF"/>
              </a:solidFill>
            </a:endParaRPr>
          </a:p>
          <a:p>
            <a:pPr lvl="0" marL="298654" indent="-298654">
              <a:lnSpc>
                <a:spcPct val="90000"/>
              </a:lnSpc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Avoiding bankruptcy</a:t>
            </a:r>
            <a:endParaRPr sz="2700">
              <a:solidFill>
                <a:srgbClr val="FFFFFF"/>
              </a:solidFill>
            </a:endParaRPr>
          </a:p>
          <a:p>
            <a:pPr lvl="0" marL="298654" indent="-298654">
              <a:lnSpc>
                <a:spcPct val="90000"/>
              </a:lnSpc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Not having a criminal record</a:t>
            </a:r>
            <a:endParaRPr sz="2700">
              <a:solidFill>
                <a:srgbClr val="FFFFFF"/>
              </a:solidFill>
            </a:endParaRPr>
          </a:p>
          <a:p>
            <a:pPr lvl="0" marL="298654" indent="-298654">
              <a:lnSpc>
                <a:spcPct val="90000"/>
              </a:lnSpc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Having a low number of credit/store cards</a:t>
            </a:r>
            <a:endParaRPr sz="2700">
              <a:solidFill>
                <a:srgbClr val="FFFFFF"/>
              </a:solidFill>
            </a:endParaRPr>
          </a:p>
          <a:p>
            <a:pPr lvl="0" marL="298654" indent="-298654">
              <a:lnSpc>
                <a:spcPct val="90000"/>
              </a:lnSpc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Removing errors from credit report</a:t>
            </a:r>
            <a:endParaRPr sz="2700">
              <a:solidFill>
                <a:srgbClr val="FFFFFF"/>
              </a:solidFill>
            </a:endParaRPr>
          </a:p>
          <a:p>
            <a:pPr lvl="0" marL="298654" indent="-298654">
              <a:lnSpc>
                <a:spcPct val="90000"/>
              </a:lnSpc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Maintaining reasonable amounts of unused credit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 idx="4294967295"/>
          </p:nvPr>
        </p:nvSpPr>
        <p:spPr>
          <a:xfrm>
            <a:off x="304800" y="990599"/>
            <a:ext cx="65532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CC0000"/>
                </a:solidFill>
              </a:rPr>
              <a:t>Relationship Between a</a:t>
            </a:r>
            <a:br>
              <a:rPr sz="2900">
                <a:solidFill>
                  <a:srgbClr val="CC0000"/>
                </a:solidFill>
              </a:rPr>
            </a:br>
            <a:r>
              <a:rPr sz="2900">
                <a:solidFill>
                  <a:srgbClr val="CC0000"/>
                </a:solidFill>
              </a:rPr>
              <a:t>Credit Score &amp; Cost of Credit</a:t>
            </a:r>
          </a:p>
        </p:txBody>
      </p:sp>
      <p:sp>
        <p:nvSpPr>
          <p:cNvPr id="95" name="Shape 95"/>
          <p:cNvSpPr/>
          <p:nvPr/>
        </p:nvSpPr>
        <p:spPr>
          <a:xfrm>
            <a:off x="2133600" y="2514600"/>
            <a:ext cx="1905001" cy="304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400"/>
                </a:moveTo>
                <a:lnTo>
                  <a:pt x="5400" y="54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5400"/>
                </a:lnTo>
                <a:lnTo>
                  <a:pt x="21600" y="5400"/>
                </a:lnTo>
                <a:lnTo>
                  <a:pt x="10800" y="0"/>
                </a:lnTo>
                <a:close/>
              </a:path>
            </a:pathLst>
          </a:custGeom>
          <a:solidFill>
            <a:srgbClr val="99CC00"/>
          </a:solidFill>
          <a:ln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6" name="Shape 96"/>
          <p:cNvSpPr/>
          <p:nvPr/>
        </p:nvSpPr>
        <p:spPr>
          <a:xfrm>
            <a:off x="2133600" y="2514600"/>
            <a:ext cx="1905001" cy="304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400"/>
                </a:moveTo>
                <a:lnTo>
                  <a:pt x="5400" y="54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5400"/>
                </a:lnTo>
                <a:lnTo>
                  <a:pt x="21600" y="5400"/>
                </a:lnTo>
                <a:lnTo>
                  <a:pt x="10800" y="0"/>
                </a:lnTo>
                <a:close/>
              </a:path>
            </a:pathLst>
          </a:custGeom>
          <a:solidFill>
            <a:srgbClr val="99CC00"/>
          </a:solidFill>
          <a:ln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7" name="Shape 97"/>
          <p:cNvSpPr/>
          <p:nvPr/>
        </p:nvSpPr>
        <p:spPr>
          <a:xfrm rot="10800000">
            <a:off x="5410199" y="2590799"/>
            <a:ext cx="1905001" cy="3048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400"/>
                </a:moveTo>
                <a:lnTo>
                  <a:pt x="5400" y="54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5400"/>
                </a:lnTo>
                <a:lnTo>
                  <a:pt x="21600" y="5400"/>
                </a:lnTo>
                <a:lnTo>
                  <a:pt x="10800" y="0"/>
                </a:lnTo>
                <a:close/>
              </a:path>
            </a:pathLst>
          </a:custGeom>
          <a:solidFill>
            <a:srgbClr val="99CC00"/>
          </a:solidFill>
          <a:ln>
            <a:solidFill>
              <a:srgbClr val="FFFFFF"/>
            </a:solidFill>
            <a:round/>
          </a:ln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8" name="Shape 98"/>
          <p:cNvSpPr/>
          <p:nvPr/>
        </p:nvSpPr>
        <p:spPr>
          <a:xfrm>
            <a:off x="2667000" y="3352800"/>
            <a:ext cx="838200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000"/>
              </a:spcBef>
            </a:lvl1pPr>
          </a:lstStyle>
          <a:p>
            <a:pPr lvl="0"/>
            <a:r>
              <a:t>Credit Score</a:t>
            </a:r>
          </a:p>
        </p:txBody>
      </p:sp>
      <p:sp>
        <p:nvSpPr>
          <p:cNvPr id="99" name="Shape 99"/>
          <p:cNvSpPr/>
          <p:nvPr/>
        </p:nvSpPr>
        <p:spPr>
          <a:xfrm>
            <a:off x="5943600" y="3200400"/>
            <a:ext cx="838200" cy="617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000"/>
              </a:spcBef>
            </a:lvl1pPr>
          </a:lstStyle>
          <a:p>
            <a:pPr lvl="0"/>
            <a:r>
              <a:t>Cost of Credit</a:t>
            </a:r>
          </a:p>
        </p:txBody>
      </p:sp>
      <p:sp>
        <p:nvSpPr>
          <p:cNvPr id="100" name="Shape 100"/>
          <p:cNvSpPr/>
          <p:nvPr/>
        </p:nvSpPr>
        <p:spPr>
          <a:xfrm>
            <a:off x="4343399" y="3505200"/>
            <a:ext cx="1143002" cy="1102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300"/>
              </a:spcBef>
              <a:defRPr sz="72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=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 idx="4294967295"/>
          </p:nvPr>
        </p:nvSpPr>
        <p:spPr>
          <a:xfrm>
            <a:off x="152400" y="914400"/>
            <a:ext cx="6629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Did you know 61% of Americans said their knowledge of credit reports is fair to poor?</a:t>
            </a:r>
            <a:br>
              <a:rPr sz="320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sz="320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sz="320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z="320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Did you know only 3% of Americans can name the three main credit reporting agencies?  Can YOU?</a:t>
            </a:r>
          </a:p>
        </p:txBody>
      </p:sp>
      <p:sp>
        <p:nvSpPr>
          <p:cNvPr id="105" name="Shape 105"/>
          <p:cNvSpPr/>
          <p:nvPr/>
        </p:nvSpPr>
        <p:spPr>
          <a:xfrm>
            <a:off x="4495800" y="5867400"/>
            <a:ext cx="4800600" cy="828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400"/>
              </a:spcBef>
              <a:defRPr sz="2400">
                <a:solidFill>
                  <a:srgbClr val="808000"/>
                </a:solidFill>
                <a:latin typeface="Gill Sans MT Condensed"/>
                <a:ea typeface="Gill Sans MT Condensed"/>
                <a:cs typeface="Gill Sans MT Condensed"/>
                <a:sym typeface="Gill Sans MT Condense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08000"/>
                </a:solidFill>
              </a:rPr>
              <a:t>Source:  Consumer Federation of America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CC0000"/>
                </a:solidFill>
              </a:rPr>
              <a:t>Credit Reporting Agencies</a:t>
            </a:r>
          </a:p>
        </p:txBody>
      </p:sp>
      <p:sp>
        <p:nvSpPr>
          <p:cNvPr id="108" name="Shape 108"/>
          <p:cNvSpPr/>
          <p:nvPr>
            <p:ph type="body" idx="4294967295"/>
          </p:nvPr>
        </p:nvSpPr>
        <p:spPr>
          <a:xfrm>
            <a:off x="762000" y="2362200"/>
            <a:ext cx="7696200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EquiFax</a:t>
            </a:r>
            <a:endParaRPr sz="31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6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1.800.685.1111   </a:t>
            </a:r>
            <a:r>
              <a:rPr sz="2600" u="sng">
                <a:solidFill>
                  <a:srgbClr val="CC6600"/>
                </a:solidFill>
                <a:uFill>
                  <a:solidFill>
                    <a:srgbClr val="CC6600"/>
                  </a:solidFill>
                </a:uFill>
                <a:hlinkClick r:id="rId2" invalidUrl="" action="" tgtFrame="" tooltip="" history="1" highlightClick="0" endSnd="0"/>
              </a:rPr>
              <a:t>www.equifax.com</a:t>
            </a:r>
            <a:endParaRPr sz="26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Experian</a:t>
            </a:r>
            <a:endParaRPr sz="31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6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1.888.397.3742   </a:t>
            </a:r>
            <a:r>
              <a:rPr sz="2600" u="sng">
                <a:solidFill>
                  <a:srgbClr val="CC6600"/>
                </a:solidFill>
                <a:uFill>
                  <a:solidFill>
                    <a:srgbClr val="CC6600"/>
                  </a:solidFill>
                </a:uFill>
                <a:hlinkClick r:id="rId3" invalidUrl="" action="" tgtFrame="" tooltip="" history="1" highlightClick="0" endSnd="0"/>
              </a:rPr>
              <a:t>www.experian.com</a:t>
            </a:r>
            <a:endParaRPr sz="26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TransUnion</a:t>
            </a:r>
            <a:endParaRPr sz="31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6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1.800.860.7289   </a:t>
            </a:r>
            <a:r>
              <a:rPr sz="2600" u="sng">
                <a:solidFill>
                  <a:srgbClr val="CC6600"/>
                </a:solidFill>
                <a:uFill>
                  <a:solidFill>
                    <a:srgbClr val="CC6600"/>
                  </a:solidFill>
                </a:uFill>
                <a:hlinkClick r:id="rId4" invalidUrl="" action="" tgtFrame="" tooltip="" history="1" highlightClick="0" endSnd="0"/>
              </a:rPr>
              <a:t>www.transunion.com</a:t>
            </a:r>
            <a:endParaRPr sz="26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www.annualcreditreport.com</a:t>
            </a:r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CC0000"/>
                </a:solidFill>
              </a:rPr>
              <a:t>Good Debt vs. Bad Debt</a:t>
            </a:r>
            <a:br>
              <a:rPr sz="2900">
                <a:solidFill>
                  <a:srgbClr val="CC0000"/>
                </a:solidFill>
              </a:rPr>
            </a:br>
            <a:r>
              <a:rPr sz="2900">
                <a:solidFill>
                  <a:srgbClr val="33CC33"/>
                </a:solidFill>
              </a:rPr>
              <a:t>GOOD</a:t>
            </a:r>
          </a:p>
        </p:txBody>
      </p:sp>
      <p:sp>
        <p:nvSpPr>
          <p:cNvPr id="111" name="Shape 111"/>
          <p:cNvSpPr/>
          <p:nvPr>
            <p:ph type="body" idx="4294967295"/>
          </p:nvPr>
        </p:nvSpPr>
        <p:spPr>
          <a:xfrm>
            <a:off x="1143000" y="2362200"/>
            <a:ext cx="7172325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A </a:t>
            </a:r>
            <a:r>
              <a:rPr b="1" sz="3100">
                <a:solidFill>
                  <a:srgbClr val="FFFFFF"/>
                </a:solidFill>
              </a:rPr>
              <a:t>reasonable</a:t>
            </a:r>
            <a:r>
              <a:rPr sz="3100">
                <a:solidFill>
                  <a:srgbClr val="FFFFFF"/>
                </a:solidFill>
              </a:rPr>
              <a:t> Mortgage Loan</a:t>
            </a:r>
            <a:endParaRPr sz="31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A </a:t>
            </a:r>
            <a:r>
              <a:rPr b="1" sz="3100">
                <a:solidFill>
                  <a:srgbClr val="FFFFFF"/>
                </a:solidFill>
              </a:rPr>
              <a:t>reasonable</a:t>
            </a:r>
            <a:r>
              <a:rPr sz="3100">
                <a:solidFill>
                  <a:srgbClr val="FFFFFF"/>
                </a:solidFill>
              </a:rPr>
              <a:t> Auto Loan</a:t>
            </a:r>
            <a:endParaRPr sz="31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Student Loans</a:t>
            </a:r>
            <a:endParaRPr sz="31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Business Loans</a:t>
            </a:r>
            <a:endParaRPr sz="31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Small Credit Load</a:t>
            </a:r>
            <a:endParaRPr sz="3100">
              <a:solidFill>
                <a:srgbClr val="FFFFFF"/>
              </a:solidFill>
            </a:endParaRPr>
          </a:p>
          <a:p>
            <a:pPr lvl="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FFFF"/>
                </a:solidFill>
              </a:rPr>
              <a:t>These “GOOD” debts may be needed, but you can over-leverage yourself. In that case, it could be considered a bad debt.</a:t>
            </a:r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CC0000"/>
                </a:solidFill>
              </a:rPr>
              <a:t>Good Debt vs. Bad Debt</a:t>
            </a:r>
            <a:br>
              <a:rPr sz="2900">
                <a:solidFill>
                  <a:srgbClr val="CC0000"/>
                </a:solidFill>
              </a:rPr>
            </a:br>
            <a:r>
              <a:rPr sz="2900">
                <a:solidFill>
                  <a:srgbClr val="33CC33"/>
                </a:solidFill>
              </a:rPr>
              <a:t>BAD</a:t>
            </a:r>
          </a:p>
        </p:txBody>
      </p:sp>
      <p:sp>
        <p:nvSpPr>
          <p:cNvPr id="114" name="Shape 114"/>
          <p:cNvSpPr/>
          <p:nvPr>
            <p:ph type="body" idx="4294967295"/>
          </p:nvPr>
        </p:nvSpPr>
        <p:spPr>
          <a:xfrm>
            <a:off x="914400" y="2057399"/>
            <a:ext cx="7620000" cy="4572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Excessive Credit Card Debt</a:t>
            </a:r>
            <a:endParaRPr sz="31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Furniture Loans</a:t>
            </a:r>
            <a:endParaRPr sz="31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Computer Loans</a:t>
            </a:r>
            <a:endParaRPr sz="31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Retail Store Card Debt</a:t>
            </a:r>
            <a:endParaRPr sz="31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Payday Loans</a:t>
            </a:r>
            <a:endParaRPr sz="31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Tax Anticipation Loans</a:t>
            </a:r>
            <a:endParaRPr sz="31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FFFFFF"/>
                </a:solidFill>
              </a:rPr>
              <a:t>These “BAD” debts are a generalization. There may be times when you get a loan for something like a computer. REMEMBER, it is always better to save up money beforehand and pay cash.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CC0000"/>
                </a:solidFill>
              </a:rPr>
              <a:t>Financial Institutions</a:t>
            </a:r>
          </a:p>
        </p:txBody>
      </p:sp>
      <p:sp>
        <p:nvSpPr>
          <p:cNvPr id="21" name="Shape 21"/>
          <p:cNvSpPr/>
          <p:nvPr>
            <p:ph type="body" idx="4294967295"/>
          </p:nvPr>
        </p:nvSpPr>
        <p:spPr>
          <a:xfrm>
            <a:off x="2184399" y="2362200"/>
            <a:ext cx="6273802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Banks</a:t>
            </a:r>
            <a:endParaRPr sz="31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Credit Unions</a:t>
            </a:r>
            <a:endParaRPr sz="31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Investment brokers</a:t>
            </a:r>
            <a:endParaRPr sz="31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Loan Agencies</a:t>
            </a:r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 idx="4294967295"/>
          </p:nvPr>
        </p:nvSpPr>
        <p:spPr>
          <a:xfrm>
            <a:off x="304800" y="990599"/>
            <a:ext cx="65532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CC0000"/>
                </a:solidFill>
              </a:rPr>
              <a:t>Who Looks at Your Credit?</a:t>
            </a:r>
          </a:p>
        </p:txBody>
      </p:sp>
      <p:sp>
        <p:nvSpPr>
          <p:cNvPr id="117" name="Shape 117"/>
          <p:cNvSpPr/>
          <p:nvPr>
            <p:ph type="body" idx="4294967295"/>
          </p:nvPr>
        </p:nvSpPr>
        <p:spPr>
          <a:xfrm>
            <a:off x="685800" y="2209800"/>
            <a:ext cx="3919538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Lenders</a:t>
            </a:r>
            <a:endParaRPr sz="27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Credit Cards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Store Cards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Auto Loans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Mortgages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Personal Loans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Furniture Loans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Computer Loans</a:t>
            </a:r>
          </a:p>
        </p:txBody>
      </p:sp>
      <p:sp>
        <p:nvSpPr>
          <p:cNvPr id="118" name="Shape 118"/>
          <p:cNvSpPr/>
          <p:nvPr/>
        </p:nvSpPr>
        <p:spPr>
          <a:xfrm>
            <a:off x="4419600" y="2209800"/>
            <a:ext cx="4495800" cy="37292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342900" indent="-342900">
              <a:spcBef>
                <a:spcPts val="600"/>
              </a:spcBef>
              <a:buClr>
                <a:srgbClr val="666633"/>
              </a:buClr>
              <a:buSzPct val="70000"/>
              <a:buFont typeface="Wingdings"/>
              <a:buChar char="●"/>
            </a:pPr>
            <a:r>
              <a:rPr sz="2700">
                <a:solidFill>
                  <a:srgbClr val="FFFFFF"/>
                </a:solidFill>
              </a:rPr>
              <a:t>Utility Companies</a:t>
            </a:r>
            <a:endParaRPr sz="2700">
              <a:solidFill>
                <a:srgbClr val="FFFFFF"/>
              </a:solidFill>
            </a:endParaRPr>
          </a:p>
          <a:p>
            <a:pPr lvl="0" marL="342900" indent="-342900">
              <a:spcBef>
                <a:spcPts val="600"/>
              </a:spcBef>
              <a:buClr>
                <a:srgbClr val="666633"/>
              </a:buClr>
              <a:buSzPct val="70000"/>
              <a:buFont typeface="Wingdings"/>
              <a:buChar char="●"/>
            </a:pPr>
            <a:r>
              <a:rPr sz="2700">
                <a:solidFill>
                  <a:srgbClr val="FFFFFF"/>
                </a:solidFill>
              </a:rPr>
              <a:t>Cell Phone Companies</a:t>
            </a:r>
            <a:endParaRPr sz="2700">
              <a:solidFill>
                <a:srgbClr val="FFFFFF"/>
              </a:solidFill>
            </a:endParaRPr>
          </a:p>
          <a:p>
            <a:pPr lvl="0" marL="342900" indent="-342900">
              <a:spcBef>
                <a:spcPts val="600"/>
              </a:spcBef>
              <a:buClr>
                <a:srgbClr val="666633"/>
              </a:buClr>
              <a:buSzPct val="70000"/>
              <a:buFont typeface="Wingdings"/>
              <a:buChar char="●"/>
            </a:pPr>
            <a:r>
              <a:rPr sz="2700">
                <a:solidFill>
                  <a:srgbClr val="FFFFFF"/>
                </a:solidFill>
              </a:rPr>
              <a:t>Insurance Carrier</a:t>
            </a:r>
            <a:endParaRPr sz="2700">
              <a:solidFill>
                <a:srgbClr val="FFFFFF"/>
              </a:solidFill>
            </a:endParaRPr>
          </a:p>
          <a:p>
            <a:pPr lvl="0" marL="342900" indent="-342900">
              <a:spcBef>
                <a:spcPts val="600"/>
              </a:spcBef>
              <a:buClr>
                <a:srgbClr val="666633"/>
              </a:buClr>
              <a:buSzPct val="70000"/>
              <a:buFont typeface="Wingdings"/>
              <a:buChar char="●"/>
            </a:pPr>
            <a:r>
              <a:rPr sz="2700">
                <a:solidFill>
                  <a:srgbClr val="FFFFFF"/>
                </a:solidFill>
              </a:rPr>
              <a:t>Employers</a:t>
            </a:r>
            <a:endParaRPr sz="2700">
              <a:solidFill>
                <a:srgbClr val="FFFFFF"/>
              </a:solidFill>
            </a:endParaRPr>
          </a:p>
          <a:p>
            <a:pPr lvl="0" marL="342900" indent="-342900">
              <a:spcBef>
                <a:spcPts val="600"/>
              </a:spcBef>
              <a:buClr>
                <a:srgbClr val="666633"/>
              </a:buClr>
              <a:buSzPct val="70000"/>
              <a:buFont typeface="Wingdings"/>
              <a:buChar char="●"/>
            </a:pPr>
            <a:r>
              <a:rPr sz="2700">
                <a:solidFill>
                  <a:srgbClr val="FFFFFF"/>
                </a:solidFill>
              </a:rPr>
              <a:t>Military</a:t>
            </a:r>
            <a:r>
              <a:rPr sz="2000">
                <a:solidFill>
                  <a:srgbClr val="FFFFFF"/>
                </a:solidFill>
              </a:rPr>
              <a:t> (Security Clearance)</a:t>
            </a:r>
            <a:endParaRPr sz="2000">
              <a:solidFill>
                <a:srgbClr val="FFFFFF"/>
              </a:solidFill>
            </a:endParaRPr>
          </a:p>
          <a:p>
            <a:pPr lvl="0" marL="342900" indent="-342900">
              <a:spcBef>
                <a:spcPts val="600"/>
              </a:spcBef>
              <a:buClr>
                <a:srgbClr val="666633"/>
              </a:buClr>
              <a:buSzPct val="70000"/>
              <a:buFont typeface="Wingdings"/>
              <a:buChar char="●"/>
            </a:pPr>
            <a:r>
              <a:rPr sz="2700">
                <a:solidFill>
                  <a:srgbClr val="FFFFFF"/>
                </a:solidFill>
              </a:rPr>
              <a:t>Rental agents</a:t>
            </a:r>
            <a:endParaRPr sz="2700">
              <a:solidFill>
                <a:srgbClr val="FFFFFF"/>
              </a:solidFill>
            </a:endParaRPr>
          </a:p>
          <a:p>
            <a:pPr lvl="0" marL="342900" indent="-342900">
              <a:spcBef>
                <a:spcPts val="600"/>
              </a:spcBef>
              <a:buClr>
                <a:srgbClr val="666633"/>
              </a:buClr>
              <a:buSzPct val="70000"/>
              <a:buFont typeface="Wingdings"/>
              <a:buChar char="●"/>
            </a:pPr>
            <a:r>
              <a:rPr sz="2700">
                <a:solidFill>
                  <a:srgbClr val="FFFFFF"/>
                </a:solidFill>
              </a:rPr>
              <a:t>Bank</a:t>
            </a:r>
            <a:endParaRPr sz="27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SzPct val="150000"/>
              <a:buChar char="•"/>
            </a:pPr>
            <a:r>
              <a:rPr sz="2200">
                <a:solidFill>
                  <a:srgbClr val="FFFFFF"/>
                </a:solidFill>
              </a:rPr>
              <a:t>(checking/savings accts)</a:t>
            </a:r>
          </a:p>
        </p:txBody>
      </p: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title" idx="4294967295"/>
          </p:nvPr>
        </p:nvSpPr>
        <p:spPr>
          <a:xfrm>
            <a:off x="457200" y="914399"/>
            <a:ext cx="8610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CC0000"/>
                </a:solidFill>
              </a:rPr>
              <a:t>Which Accounts Build Credit?</a:t>
            </a:r>
          </a:p>
        </p:txBody>
      </p:sp>
      <p:sp>
        <p:nvSpPr>
          <p:cNvPr id="121" name="Shape 121"/>
          <p:cNvSpPr/>
          <p:nvPr>
            <p:ph type="body" idx="4294967295"/>
          </p:nvPr>
        </p:nvSpPr>
        <p:spPr>
          <a:xfrm>
            <a:off x="533400" y="2133600"/>
            <a:ext cx="41910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		       </a:t>
            </a:r>
            <a:r>
              <a:rPr b="1" sz="2700">
                <a:solidFill>
                  <a:srgbClr val="33CC33"/>
                </a:solidFill>
              </a:rPr>
              <a:t>YES</a:t>
            </a:r>
            <a:endParaRPr b="1" sz="2700">
              <a:solidFill>
                <a:srgbClr val="33CC33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Credit Cards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Store Cards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Auto Loans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Mortgages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Personal Loans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Furniture Loans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Computer Loans</a:t>
            </a:r>
          </a:p>
        </p:txBody>
      </p:sp>
      <p:sp>
        <p:nvSpPr>
          <p:cNvPr id="122" name="Shape 122"/>
          <p:cNvSpPr/>
          <p:nvPr/>
        </p:nvSpPr>
        <p:spPr>
          <a:xfrm>
            <a:off x="4495800" y="2103437"/>
            <a:ext cx="4495800" cy="3654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342900" indent="-342900">
              <a:spcBef>
                <a:spcPts val="600"/>
              </a:spcBef>
            </a:pPr>
            <a:r>
              <a:rPr b="1" sz="2700">
                <a:solidFill>
                  <a:srgbClr val="FFFFFF"/>
                </a:solidFill>
              </a:rPr>
              <a:t>		</a:t>
            </a:r>
            <a:r>
              <a:rPr b="1" sz="2700">
                <a:solidFill>
                  <a:srgbClr val="FF0000"/>
                </a:solidFill>
              </a:rPr>
              <a:t>	NO</a:t>
            </a:r>
            <a:endParaRPr b="1" sz="2700">
              <a:solidFill>
                <a:srgbClr val="FF0000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SzPct val="150000"/>
              <a:buChar char="•"/>
            </a:pPr>
            <a:r>
              <a:rPr sz="2200">
                <a:solidFill>
                  <a:srgbClr val="FFFFFF"/>
                </a:solidFill>
              </a:rPr>
              <a:t>Checking/Savings Accts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SzPct val="150000"/>
              <a:buChar char="•"/>
            </a:pPr>
            <a:r>
              <a:rPr sz="2200">
                <a:solidFill>
                  <a:srgbClr val="FFFFFF"/>
                </a:solidFill>
              </a:rPr>
              <a:t>Cell Phone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SzPct val="150000"/>
              <a:buChar char="•"/>
            </a:pPr>
            <a:r>
              <a:rPr sz="2200">
                <a:solidFill>
                  <a:srgbClr val="FFFFFF"/>
                </a:solidFill>
              </a:rPr>
              <a:t>Utilities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SzPct val="150000"/>
              <a:buChar char="•"/>
            </a:pPr>
            <a:r>
              <a:rPr sz="2200">
                <a:solidFill>
                  <a:srgbClr val="FFFFFF"/>
                </a:solidFill>
              </a:rPr>
              <a:t>Insurance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SzPct val="150000"/>
              <a:buChar char="•"/>
            </a:pPr>
            <a:r>
              <a:rPr sz="2200">
                <a:solidFill>
                  <a:srgbClr val="FFFFFF"/>
                </a:solidFill>
              </a:rPr>
              <a:t>Rental Agents (Housing)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SzPct val="150000"/>
              <a:buChar char="•"/>
            </a:pPr>
            <a:r>
              <a:rPr sz="2200">
                <a:solidFill>
                  <a:srgbClr val="FFFFFF"/>
                </a:solidFill>
              </a:rPr>
              <a:t>Employers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SzPct val="150000"/>
              <a:buChar char="•"/>
            </a:pPr>
            <a:r>
              <a:rPr sz="2200">
                <a:solidFill>
                  <a:srgbClr val="FFFFFF"/>
                </a:solidFill>
              </a:rPr>
              <a:t>Payday Loans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SzPct val="150000"/>
              <a:buChar char="•"/>
            </a:pPr>
            <a:r>
              <a:rPr sz="2200">
                <a:solidFill>
                  <a:srgbClr val="FFFFFF"/>
                </a:solidFill>
              </a:rPr>
              <a:t>Title Loan Companies</a:t>
            </a:r>
          </a:p>
        </p:txBody>
      </p:sp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 defTabSz="813816">
              <a:defRPr sz="1800">
                <a:solidFill>
                  <a:srgbClr val="000000"/>
                </a:solidFill>
              </a:defRPr>
            </a:pPr>
            <a:r>
              <a:rPr sz="2937">
                <a:solidFill>
                  <a:srgbClr val="CC0000"/>
                </a:solidFill>
              </a:rPr>
              <a:t>Credit Scores Affect</a:t>
            </a:r>
            <a:br>
              <a:rPr sz="2937">
                <a:solidFill>
                  <a:srgbClr val="CC0000"/>
                </a:solidFill>
              </a:rPr>
            </a:br>
            <a:r>
              <a:rPr sz="2937">
                <a:solidFill>
                  <a:srgbClr val="CC0000"/>
                </a:solidFill>
              </a:rPr>
              <a:t>Financial Options</a:t>
            </a:r>
          </a:p>
        </p:txBody>
      </p:sp>
      <p:sp>
        <p:nvSpPr>
          <p:cNvPr id="125" name="Shape 125"/>
          <p:cNvSpPr/>
          <p:nvPr>
            <p:ph type="body" idx="4294967295"/>
          </p:nvPr>
        </p:nvSpPr>
        <p:spPr>
          <a:xfrm>
            <a:off x="762000" y="2209800"/>
            <a:ext cx="3810000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HIGH SCORES</a:t>
            </a:r>
            <a:endParaRPr sz="27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Low interest rate on loans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Ability to receive loans/credit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Reflects borrower is a low risk to lender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Ability to acquire conveniences such as cell phones and credit cards</a:t>
            </a:r>
          </a:p>
        </p:txBody>
      </p:sp>
      <p:sp>
        <p:nvSpPr>
          <p:cNvPr id="126" name="Shape 126"/>
          <p:cNvSpPr/>
          <p:nvPr/>
        </p:nvSpPr>
        <p:spPr>
          <a:xfrm>
            <a:off x="4692650" y="2209800"/>
            <a:ext cx="3765550" cy="3385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342900" indent="-342900">
              <a:spcBef>
                <a:spcPts val="600"/>
              </a:spcBef>
              <a:buClr>
                <a:srgbClr val="666633"/>
              </a:buClr>
              <a:buSzPct val="70000"/>
              <a:buFont typeface="Wingdings"/>
              <a:buChar char="●"/>
            </a:pPr>
            <a:r>
              <a:rPr sz="2700">
                <a:solidFill>
                  <a:srgbClr val="FFFFFF"/>
                </a:solidFill>
              </a:rPr>
              <a:t>LOW SCORES</a:t>
            </a:r>
            <a:endParaRPr sz="27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SzPct val="150000"/>
              <a:buChar char="•"/>
            </a:pPr>
            <a:r>
              <a:rPr sz="2200">
                <a:solidFill>
                  <a:srgbClr val="FFFFFF"/>
                </a:solidFill>
              </a:rPr>
              <a:t>High interest rate on loans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SzPct val="150000"/>
              <a:buChar char="•"/>
            </a:pPr>
            <a:r>
              <a:rPr sz="2200">
                <a:solidFill>
                  <a:srgbClr val="FFFFFF"/>
                </a:solidFill>
              </a:rPr>
              <a:t>Inability to receive loans/credit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SzPct val="150000"/>
              <a:buChar char="•"/>
            </a:pPr>
            <a:r>
              <a:rPr sz="2200">
                <a:solidFill>
                  <a:srgbClr val="FFFFFF"/>
                </a:solidFill>
              </a:rPr>
              <a:t>Reflects borrower is high risk for lenders</a:t>
            </a:r>
            <a:endParaRPr sz="22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500"/>
              </a:spcBef>
              <a:buClr>
                <a:srgbClr val="808000"/>
              </a:buClr>
              <a:buSzPct val="150000"/>
              <a:buChar char="•"/>
            </a:pPr>
            <a:r>
              <a:rPr sz="2200">
                <a:solidFill>
                  <a:srgbClr val="FFFFFF"/>
                </a:solidFill>
              </a:rPr>
              <a:t>Inability to acquire conveniences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Class="entr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presetClass="entr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Class="entr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Class="entr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Class="entr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Class="entr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Class="entr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5" grpId="1"/>
      <p:bldP build="p" bldLvl="1" animBg="1" rev="0" advAuto="0" spid="126" grpId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 idx="4294967295"/>
          </p:nvPr>
        </p:nvSpPr>
        <p:spPr>
          <a:xfrm>
            <a:off x="381000" y="990600"/>
            <a:ext cx="8229600" cy="129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CC0000"/>
                </a:solidFill>
              </a:rPr>
              <a:t>How Does A Credit Score Help Me?</a:t>
            </a:r>
          </a:p>
        </p:txBody>
      </p:sp>
      <p:sp>
        <p:nvSpPr>
          <p:cNvPr id="129" name="Shape 129"/>
          <p:cNvSpPr/>
          <p:nvPr>
            <p:ph type="body" idx="4294967295"/>
          </p:nvPr>
        </p:nvSpPr>
        <p:spPr>
          <a:xfrm>
            <a:off x="1219200" y="2286000"/>
            <a:ext cx="7086600" cy="381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87593" indent="-287593">
              <a:lnSpc>
                <a:spcPct val="80000"/>
              </a:lnSpc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Improves risk assessment</a:t>
            </a:r>
            <a:endParaRPr sz="2600">
              <a:solidFill>
                <a:srgbClr val="FFFFFF"/>
              </a:solidFill>
            </a:endParaRPr>
          </a:p>
          <a:p>
            <a:pPr lvl="1" marL="720969" indent="-263769">
              <a:lnSpc>
                <a:spcPct val="80000"/>
              </a:lnSpc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Lenders, Insurance, Employers, Housing</a:t>
            </a:r>
            <a:endParaRPr sz="2400">
              <a:solidFill>
                <a:srgbClr val="FFFFFF"/>
              </a:solidFill>
            </a:endParaRPr>
          </a:p>
          <a:p>
            <a:pPr lvl="1" marL="742950" indent="-285750">
              <a:lnSpc>
                <a:spcPct val="80000"/>
              </a:lnSpc>
              <a:spcBef>
                <a:spcPts val="6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FFFFFF"/>
              </a:solidFill>
            </a:endParaRPr>
          </a:p>
          <a:p>
            <a:pPr lvl="0" marL="287593" indent="-287593">
              <a:lnSpc>
                <a:spcPct val="80000"/>
              </a:lnSpc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More equal treatment among borrowers</a:t>
            </a:r>
            <a:endParaRPr sz="260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600">
              <a:solidFill>
                <a:srgbClr val="FFFFFF"/>
              </a:solidFill>
            </a:endParaRPr>
          </a:p>
          <a:p>
            <a:pPr lvl="0" marL="287593" indent="-287593">
              <a:lnSpc>
                <a:spcPct val="80000"/>
              </a:lnSpc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Able to qualify more quickly for credit</a:t>
            </a:r>
            <a:r>
              <a:rPr sz="2400">
                <a:solidFill>
                  <a:srgbClr val="FFFFFF"/>
                </a:solidFill>
              </a:rPr>
              <a:t> </a:t>
            </a:r>
            <a:endParaRPr sz="240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FFFFFF"/>
              </a:solidFill>
            </a:endParaRPr>
          </a:p>
          <a:p>
            <a:pPr lvl="0" marL="287593" indent="-287593">
              <a:lnSpc>
                <a:spcPct val="80000"/>
              </a:lnSpc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Credit “mistakes” will not affect your ability to 	obtain lending as drastically</a:t>
            </a:r>
          </a:p>
        </p:txBody>
      </p:sp>
    </p:spTree>
  </p:cSld>
  <p:clrMapOvr>
    <a:masterClrMapping/>
  </p:clrMapOvr>
  <p:transition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 idx="4294967295"/>
          </p:nvPr>
        </p:nvSpPr>
        <p:spPr>
          <a:xfrm>
            <a:off x="228600" y="838199"/>
            <a:ext cx="8229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CC0000"/>
                </a:solidFill>
              </a:rPr>
              <a:t>Cost of Credit - Auto</a:t>
            </a:r>
          </a:p>
        </p:txBody>
      </p:sp>
      <p:sp>
        <p:nvSpPr>
          <p:cNvPr id="132" name="Shape 132"/>
          <p:cNvSpPr/>
          <p:nvPr>
            <p:ph type="body" idx="4294967295"/>
          </p:nvPr>
        </p:nvSpPr>
        <p:spPr>
          <a:xfrm>
            <a:off x="1447800" y="1905000"/>
            <a:ext cx="72390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98654" indent="-298654">
              <a:lnSpc>
                <a:spcPct val="80000"/>
              </a:lnSpc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Good Credit History </a:t>
            </a:r>
            <a:endParaRPr sz="2700">
              <a:solidFill>
                <a:srgbClr val="FFFFFF"/>
              </a:solidFill>
            </a:endParaRPr>
          </a:p>
          <a:p>
            <a:pPr lvl="1" marL="698988" indent="-241788">
              <a:lnSpc>
                <a:spcPct val="80000"/>
              </a:lnSpc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Pay $15000</a:t>
            </a:r>
            <a:endParaRPr sz="2200">
              <a:solidFill>
                <a:srgbClr val="FFFFFF"/>
              </a:solidFill>
            </a:endParaRPr>
          </a:p>
          <a:p>
            <a:pPr lvl="1" marL="698988" indent="-241788">
              <a:lnSpc>
                <a:spcPct val="80000"/>
              </a:lnSpc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Loan Terms 60 months at </a:t>
            </a:r>
            <a:r>
              <a:rPr sz="2200">
                <a:solidFill>
                  <a:srgbClr val="33CC33"/>
                </a:solidFill>
              </a:rPr>
              <a:t>4.5%</a:t>
            </a:r>
            <a:endParaRPr sz="2200">
              <a:solidFill>
                <a:srgbClr val="33CC33"/>
              </a:solidFill>
            </a:endParaRPr>
          </a:p>
          <a:p>
            <a:pPr lvl="1" marL="698988" indent="-241788">
              <a:lnSpc>
                <a:spcPct val="80000"/>
              </a:lnSpc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Payment = $297 a month</a:t>
            </a:r>
            <a:endParaRPr sz="2200">
              <a:solidFill>
                <a:srgbClr val="FFFFFF"/>
              </a:solidFill>
            </a:endParaRPr>
          </a:p>
          <a:p>
            <a:pPr lvl="1" marL="698988" indent="-241788">
              <a:lnSpc>
                <a:spcPct val="80000"/>
              </a:lnSpc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Total Cost of payments </a:t>
            </a:r>
            <a:endParaRPr sz="2200">
              <a:solidFill>
                <a:srgbClr val="FFFFFF"/>
              </a:solidFill>
            </a:endParaRPr>
          </a:p>
          <a:p>
            <a:pPr lvl="3" marL="228600" indent="1143000">
              <a:lnSpc>
                <a:spcPct val="8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= ($279.65) x (60 months) = </a:t>
            </a:r>
            <a:r>
              <a:rPr sz="2800">
                <a:solidFill>
                  <a:srgbClr val="CC0000"/>
                </a:solidFill>
              </a:rPr>
              <a:t>$16,779</a:t>
            </a:r>
            <a:endParaRPr sz="2800">
              <a:solidFill>
                <a:srgbClr val="CC0000"/>
              </a:solidFill>
            </a:endParaRPr>
          </a:p>
          <a:p>
            <a:pPr lvl="0" marL="298654" indent="-298654">
              <a:lnSpc>
                <a:spcPct val="80000"/>
              </a:lnSpc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Poor Credit History</a:t>
            </a:r>
            <a:endParaRPr sz="2700">
              <a:solidFill>
                <a:srgbClr val="FFFFFF"/>
              </a:solidFill>
            </a:endParaRPr>
          </a:p>
          <a:p>
            <a:pPr lvl="1" marL="698988" indent="-241788">
              <a:lnSpc>
                <a:spcPct val="80000"/>
              </a:lnSpc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Pay $15000</a:t>
            </a:r>
            <a:endParaRPr sz="2200">
              <a:solidFill>
                <a:srgbClr val="FFFFFF"/>
              </a:solidFill>
            </a:endParaRPr>
          </a:p>
          <a:p>
            <a:pPr lvl="1" marL="698988" indent="-241788">
              <a:lnSpc>
                <a:spcPct val="80000"/>
              </a:lnSpc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Loan Terms 60 months at </a:t>
            </a:r>
            <a:r>
              <a:rPr sz="2200">
                <a:solidFill>
                  <a:srgbClr val="33CC33"/>
                </a:solidFill>
              </a:rPr>
              <a:t>26%</a:t>
            </a:r>
            <a:endParaRPr sz="2200">
              <a:solidFill>
                <a:srgbClr val="33CC33"/>
              </a:solidFill>
            </a:endParaRPr>
          </a:p>
          <a:p>
            <a:pPr lvl="1" marL="698988" indent="-241788">
              <a:lnSpc>
                <a:spcPct val="80000"/>
              </a:lnSpc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Payment = $372 a month</a:t>
            </a:r>
            <a:endParaRPr sz="2200">
              <a:solidFill>
                <a:srgbClr val="FFFFFF"/>
              </a:solidFill>
            </a:endParaRPr>
          </a:p>
          <a:p>
            <a:pPr lvl="1" marL="698988" indent="-241788">
              <a:lnSpc>
                <a:spcPct val="80000"/>
              </a:lnSpc>
              <a:spcBef>
                <a:spcPts val="5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Total Cost of payments </a:t>
            </a:r>
            <a:endParaRPr sz="2200">
              <a:solidFill>
                <a:srgbClr val="FFFFFF"/>
              </a:solidFill>
            </a:endParaRPr>
          </a:p>
          <a:p>
            <a:pPr lvl="3" marL="228600" indent="1143000">
              <a:lnSpc>
                <a:spcPct val="8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= ($449.11) x (60 months) = </a:t>
            </a:r>
            <a:r>
              <a:rPr sz="2800">
                <a:solidFill>
                  <a:srgbClr val="CC0000"/>
                </a:solidFill>
              </a:rPr>
              <a:t>$26,946</a:t>
            </a:r>
          </a:p>
        </p:txBody>
      </p:sp>
    </p:spTree>
  </p:cSld>
  <p:clrMapOvr>
    <a:masterClrMapping/>
  </p:clrMapOvr>
  <p:transition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 idx="4294967295"/>
          </p:nvPr>
        </p:nvSpPr>
        <p:spPr>
          <a:xfrm>
            <a:off x="304800" y="838199"/>
            <a:ext cx="6705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CC0000"/>
                </a:solidFill>
              </a:rPr>
              <a:t>Cost of Credit – Mortgage</a:t>
            </a:r>
            <a:br>
              <a:rPr sz="2900">
                <a:solidFill>
                  <a:srgbClr val="CC0000"/>
                </a:solidFill>
              </a:rPr>
            </a:br>
            <a:r>
              <a:rPr sz="2500">
                <a:solidFill>
                  <a:srgbClr val="CC0000"/>
                </a:solidFill>
              </a:rPr>
              <a:t>	$200,000 home, 30 year fixed</a:t>
            </a:r>
          </a:p>
        </p:txBody>
      </p:sp>
      <p:sp>
        <p:nvSpPr>
          <p:cNvPr id="135" name="Shape 135"/>
          <p:cNvSpPr/>
          <p:nvPr>
            <p:ph type="body" idx="4294967295"/>
          </p:nvPr>
        </p:nvSpPr>
        <p:spPr>
          <a:xfrm>
            <a:off x="1219200" y="1905000"/>
            <a:ext cx="72390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750 FICO</a:t>
            </a:r>
            <a:endParaRPr sz="31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6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33CC33"/>
                </a:solidFill>
              </a:rPr>
              <a:t>4.5%</a:t>
            </a:r>
            <a:endParaRPr sz="2600">
              <a:solidFill>
                <a:srgbClr val="33CC33"/>
              </a:solidFill>
            </a:endParaRPr>
          </a:p>
          <a:p>
            <a:pPr lvl="1" marL="742950" indent="-285750">
              <a:spcBef>
                <a:spcPts val="6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Total Cost of Payments </a:t>
            </a:r>
            <a:endParaRPr sz="2600">
              <a:solidFill>
                <a:srgbClr val="FFFFFF"/>
              </a:solidFill>
            </a:endParaRPr>
          </a:p>
          <a:p>
            <a:pPr lvl="3" marL="228600" indent="114300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= ($1013.37) x (360 months) = </a:t>
            </a:r>
            <a:r>
              <a:rPr sz="2000">
                <a:solidFill>
                  <a:srgbClr val="CC0000"/>
                </a:solidFill>
              </a:rPr>
              <a:t>$364,680</a:t>
            </a:r>
            <a:endParaRPr sz="2000">
              <a:solidFill>
                <a:srgbClr val="CC0000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620 FICO </a:t>
            </a:r>
            <a:endParaRPr sz="31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6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33CC33"/>
                </a:solidFill>
              </a:rPr>
              <a:t>6%</a:t>
            </a:r>
            <a:endParaRPr sz="26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6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Total Cost of Payments </a:t>
            </a:r>
            <a:endParaRPr sz="2600">
              <a:solidFill>
                <a:srgbClr val="FFFFFF"/>
              </a:solidFill>
            </a:endParaRPr>
          </a:p>
          <a:p>
            <a:pPr lvl="3" marL="228600" indent="1143000"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= ($1199.10) x (360 months) = </a:t>
            </a:r>
            <a:r>
              <a:rPr sz="2000">
                <a:solidFill>
                  <a:srgbClr val="CC0000"/>
                </a:solidFill>
              </a:rPr>
              <a:t>$431,676</a:t>
            </a:r>
            <a:endParaRPr sz="1600">
              <a:solidFill>
                <a:srgbClr val="CC0000"/>
              </a:solidFill>
            </a:endParaRPr>
          </a:p>
          <a:p>
            <a:pPr lvl="1" marL="285750" indent="17145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000066"/>
                </a:solidFill>
              </a:rPr>
              <a:t>                            </a:t>
            </a:r>
            <a:r>
              <a:rPr sz="3200">
                <a:solidFill>
                  <a:srgbClr val="33CC33"/>
                </a:solidFill>
              </a:rPr>
              <a:t>DIFFERENCE = $66,996</a:t>
            </a:r>
          </a:p>
        </p:txBody>
      </p:sp>
    </p:spTree>
  </p:cSld>
  <p:clrMapOvr>
    <a:masterClrMapping/>
  </p:clrMapOvr>
  <p:transition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b">
            <a:normAutofit fontScale="100000" lnSpcReduction="0"/>
          </a:bodyPr>
          <a:lstStyle/>
          <a:p>
            <a:pPr lvl="0"/>
          </a:p>
        </p:txBody>
      </p:sp>
      <p:sp>
        <p:nvSpPr>
          <p:cNvPr id="138" name="Shape 138"/>
          <p:cNvSpPr/>
          <p:nvPr>
            <p:ph type="body" idx="4294967295"/>
          </p:nvPr>
        </p:nvSpPr>
        <p:spPr>
          <a:xfrm>
            <a:off x="762000" y="2362200"/>
            <a:ext cx="7696200" cy="40386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●"/>
            </a:pPr>
          </a:p>
        </p:txBody>
      </p:sp>
      <p:pic>
        <p:nvPicPr>
          <p:cNvPr id="139" name="image.png"/>
          <p:cNvPicPr/>
          <p:nvPr/>
        </p:nvPicPr>
        <p:blipFill>
          <a:blip r:embed="rId2">
            <a:extLst/>
          </a:blip>
          <a:srcRect l="11816" t="32000" r="32856" b="18476"/>
          <a:stretch>
            <a:fillRect/>
          </a:stretch>
        </p:blipFill>
        <p:spPr>
          <a:xfrm>
            <a:off x="0" y="-304800"/>
            <a:ext cx="9144000" cy="7162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29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CC0000"/>
                </a:solidFill>
              </a:rPr>
              <a:t>How do I build credit if I have never had it?</a:t>
            </a:r>
          </a:p>
        </p:txBody>
      </p:sp>
      <p:sp>
        <p:nvSpPr>
          <p:cNvPr id="142" name="Shape 142"/>
          <p:cNvSpPr/>
          <p:nvPr>
            <p:ph type="body" idx="4294967295"/>
          </p:nvPr>
        </p:nvSpPr>
        <p:spPr>
          <a:xfrm>
            <a:off x="304800" y="2484437"/>
            <a:ext cx="8610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09716" indent="-309716"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FFFFFF"/>
                </a:solidFill>
              </a:rPr>
              <a:t>Open a line of Credit: Credit Card</a:t>
            </a:r>
            <a:endParaRPr i="1" sz="28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6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Buy things you would normally buy, pay off at the end of each month</a:t>
            </a:r>
            <a:endParaRPr sz="26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6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If you don’t qualify, consider a secured card</a:t>
            </a:r>
            <a:endParaRPr sz="26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6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Take caution when asking for a co-signer</a:t>
            </a:r>
            <a:endParaRPr sz="26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6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Buy things you would normally buy during the month</a:t>
            </a:r>
            <a:endParaRPr sz="2600">
              <a:solidFill>
                <a:srgbClr val="FFFFFF"/>
              </a:solidFill>
            </a:endParaRPr>
          </a:p>
          <a:p>
            <a:pPr lvl="1" marL="742950" indent="-285750">
              <a:spcBef>
                <a:spcPts val="600"/>
              </a:spcBef>
              <a:buClr>
                <a:srgbClr val="808000"/>
              </a:buClr>
              <a:buFontTx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Pay the account off in full at the end of each month</a:t>
            </a:r>
          </a:p>
        </p:txBody>
      </p:sp>
    </p:spTree>
  </p:cSld>
  <p:clrMapOvr>
    <a:masterClrMapping/>
  </p:clrMapOvr>
  <p:transition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defTabSz="877823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CC0000"/>
                </a:solidFill>
              </a:rPr>
              <a:t>Top 10 Questions to Ask Yourself Before You sign on the Dotted Line</a:t>
            </a:r>
          </a:p>
        </p:txBody>
      </p:sp>
      <p:sp>
        <p:nvSpPr>
          <p:cNvPr id="145" name="Shape 145"/>
          <p:cNvSpPr/>
          <p:nvPr>
            <p:ph type="body" idx="4294967295"/>
          </p:nvPr>
        </p:nvSpPr>
        <p:spPr>
          <a:xfrm>
            <a:off x="762000" y="2362200"/>
            <a:ext cx="7696200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Do I really need this item right now or can I wait?</a:t>
            </a:r>
            <a:endParaRPr sz="3100">
              <a:solidFill>
                <a:srgbClr val="FFFFFF"/>
              </a:solidFill>
            </a:endParaRPr>
          </a:p>
          <a:p>
            <a:pPr lvl="0" marL="609600" indent="-609600"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Can I qualify for credit?</a:t>
            </a:r>
            <a:endParaRPr sz="3100">
              <a:solidFill>
                <a:srgbClr val="FFFFFF"/>
              </a:solidFill>
            </a:endParaRPr>
          </a:p>
          <a:p>
            <a:pPr lvl="0" marL="609600" indent="-609600"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What is the interest rate (APR)?</a:t>
            </a:r>
            <a:endParaRPr sz="3100">
              <a:solidFill>
                <a:srgbClr val="FFFFFF"/>
              </a:solidFill>
            </a:endParaRPr>
          </a:p>
          <a:p>
            <a:pPr lvl="0" marL="609600" indent="-609600"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Are there additional fees?</a:t>
            </a:r>
            <a:endParaRPr sz="3100">
              <a:solidFill>
                <a:srgbClr val="FFFFFF"/>
              </a:solidFill>
            </a:endParaRPr>
          </a:p>
          <a:p>
            <a:pPr lvl="0" marL="609600" indent="-609600">
              <a:buFontTx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How much is the monthly payment and when is it due?</a:t>
            </a:r>
          </a:p>
        </p:txBody>
      </p:sp>
    </p:spTree>
  </p:cSld>
  <p:clrMapOvr>
    <a:masterClrMapping/>
  </p:clrMapOvr>
  <p:transition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defTabSz="877823"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CC0000"/>
                </a:solidFill>
              </a:rPr>
              <a:t>Top 10 Questions to Ask Yourself Before You sign on the Dotted Line</a:t>
            </a:r>
          </a:p>
        </p:txBody>
      </p:sp>
      <p:sp>
        <p:nvSpPr>
          <p:cNvPr id="148" name="Shape 148"/>
          <p:cNvSpPr/>
          <p:nvPr>
            <p:ph type="body" idx="4294967295"/>
          </p:nvPr>
        </p:nvSpPr>
        <p:spPr>
          <a:xfrm>
            <a:off x="457200" y="2209800"/>
            <a:ext cx="8534400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609600" indent="-609600">
              <a:buFontTx/>
              <a:buAutoNum type="arabicPeriod" startAt="6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Can I afford to pay the monthly payments?</a:t>
            </a:r>
            <a:endParaRPr sz="3100">
              <a:solidFill>
                <a:srgbClr val="FFFFFF"/>
              </a:solidFill>
            </a:endParaRPr>
          </a:p>
          <a:p>
            <a:pPr lvl="0" marL="609600" indent="-609600">
              <a:buFontTx/>
              <a:buAutoNum type="arabicPeriod" startAt="6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What will happen if I don’t make the payments on time?</a:t>
            </a:r>
            <a:endParaRPr sz="3100">
              <a:solidFill>
                <a:srgbClr val="FFFFFF"/>
              </a:solidFill>
            </a:endParaRPr>
          </a:p>
          <a:p>
            <a:pPr lvl="0" marL="609600" indent="-609600">
              <a:buFontTx/>
              <a:buAutoNum type="arabicPeriod" startAt="6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What will be the extra cost of using credit?</a:t>
            </a:r>
            <a:endParaRPr sz="3100">
              <a:solidFill>
                <a:srgbClr val="FFFFFF"/>
              </a:solidFill>
            </a:endParaRPr>
          </a:p>
          <a:p>
            <a:pPr lvl="0" marL="609600" indent="-609600">
              <a:buFontTx/>
              <a:buAutoNum type="arabicPeriod" startAt="6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What will I have to give up to pay for it?  (opportunity costs)</a:t>
            </a:r>
            <a:endParaRPr sz="3100">
              <a:solidFill>
                <a:srgbClr val="FFFFFF"/>
              </a:solidFill>
            </a:endParaRPr>
          </a:p>
          <a:p>
            <a:pPr lvl="0" marL="609600" indent="-609600">
              <a:buFontTx/>
              <a:buAutoNum type="arabicPeriod" startAt="6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All things considered, is using credit worth it?</a:t>
            </a:r>
          </a:p>
        </p:txBody>
      </p:sp>
      <p:sp>
        <p:nvSpPr>
          <p:cNvPr id="149" name="Shape 149"/>
          <p:cNvSpPr/>
          <p:nvPr/>
        </p:nvSpPr>
        <p:spPr>
          <a:xfrm>
            <a:off x="7086600" y="6248400"/>
            <a:ext cx="1447800" cy="650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1000"/>
              </a:spcBef>
            </a:pPr>
            <a:r>
              <a:rPr>
                <a:solidFill>
                  <a:srgbClr val="FFFFFF"/>
                </a:solidFill>
                <a:latin typeface="Gill Sans MT Condensed"/>
                <a:ea typeface="Gill Sans MT Condensed"/>
                <a:cs typeface="Gill Sans MT Condensed"/>
                <a:sym typeface="Gill Sans MT Condensed"/>
              </a:rPr>
              <a:t>Source: </a:t>
            </a:r>
            <a:r>
              <a:rPr>
                <a:solidFill>
                  <a:srgbClr val="FFFFFF"/>
                </a:solidFill>
                <a:latin typeface="Gill Sans MT Condensed"/>
                <a:ea typeface="Gill Sans MT Condensed"/>
                <a:cs typeface="Gill Sans MT Condensed"/>
                <a:sym typeface="Gill Sans MT Condensed"/>
                <a:hlinkClick r:id="rId2" invalidUrl="" action="" tgtFrame="" tooltip="" history="1" highlightClick="0" endSnd="0"/>
              </a:rPr>
              <a:t>NEFE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defTabSz="813816">
              <a:defRPr sz="2937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37">
                <a:solidFill>
                  <a:srgbClr val="CC0000"/>
                </a:solidFill>
              </a:rPr>
              <a:t>Financial Institution Services</a:t>
            </a:r>
          </a:p>
        </p:txBody>
      </p:sp>
      <p:sp>
        <p:nvSpPr>
          <p:cNvPr id="24" name="Shape 24"/>
          <p:cNvSpPr/>
          <p:nvPr>
            <p:ph type="body" idx="4294967295"/>
          </p:nvPr>
        </p:nvSpPr>
        <p:spPr>
          <a:xfrm>
            <a:off x="2184399" y="2362200"/>
            <a:ext cx="6273802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Checking Accounts</a:t>
            </a:r>
            <a:endParaRPr sz="31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Debit Cards</a:t>
            </a:r>
            <a:endParaRPr sz="31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Savings Accounts</a:t>
            </a:r>
            <a:endParaRPr sz="31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Loans</a:t>
            </a:r>
            <a:endParaRPr sz="31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Internet Banking</a:t>
            </a:r>
            <a:endParaRPr sz="3100">
              <a:solidFill>
                <a:srgbClr val="FFFFFF"/>
              </a:solidFill>
            </a:endParaRPr>
          </a:p>
          <a:p>
            <a:pPr lvl="0">
              <a:buChar char="●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FFFFFF"/>
                </a:solidFill>
              </a:rPr>
              <a:t>Online Bill Pay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 idx="4294967295"/>
          </p:nvPr>
        </p:nvSpPr>
        <p:spPr>
          <a:xfrm>
            <a:off x="609600" y="4800600"/>
            <a:ext cx="78486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 algn="ctr" defTabSz="365760">
              <a:defRPr sz="1800">
                <a:solidFill>
                  <a:srgbClr val="000000"/>
                </a:solidFill>
              </a:defRPr>
            </a:pPr>
            <a:r>
              <a:rPr sz="1280">
                <a:solidFill>
                  <a:srgbClr val="CC0000"/>
                </a:solidFill>
              </a:rPr>
              <a:t>It is necessary to comparison shop for a financial institution.</a:t>
            </a:r>
            <a:br>
              <a:rPr sz="1280">
                <a:solidFill>
                  <a:srgbClr val="CC0000"/>
                </a:solidFill>
              </a:rPr>
            </a:br>
            <a:r>
              <a:rPr sz="1280">
                <a:solidFill>
                  <a:srgbClr val="CC0000"/>
                </a:solidFill>
              </a:rPr>
              <a:t>You need to find an institution that will provide the services and products that FIT you. </a:t>
            </a:r>
            <a:br>
              <a:rPr sz="1280">
                <a:solidFill>
                  <a:srgbClr val="CC0000"/>
                </a:solidFill>
              </a:rPr>
            </a:br>
            <a:r>
              <a:rPr sz="1280">
                <a:solidFill>
                  <a:srgbClr val="CC0000"/>
                </a:solidFill>
              </a:rPr>
              <a:t>For example, online bill pay would be useless if a you did not have access to a computer.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 idx="4294967295"/>
          </p:nvPr>
        </p:nvSpPr>
        <p:spPr>
          <a:xfrm>
            <a:off x="304800" y="990599"/>
            <a:ext cx="5943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CC0000"/>
                </a:solidFill>
              </a:rPr>
              <a:t>Online Banking Services</a:t>
            </a:r>
          </a:p>
        </p:txBody>
      </p:sp>
      <p:sp>
        <p:nvSpPr>
          <p:cNvPr id="29" name="Shape 29"/>
          <p:cNvSpPr/>
          <p:nvPr>
            <p:ph type="body" idx="4294967295"/>
          </p:nvPr>
        </p:nvSpPr>
        <p:spPr>
          <a:xfrm>
            <a:off x="762000" y="2362200"/>
            <a:ext cx="7696200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98654" indent="-298654"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Direct Deposit – earnings (or government payments) automatically deposited </a:t>
            </a:r>
            <a:br>
              <a:rPr sz="2700">
                <a:solidFill>
                  <a:srgbClr val="FFFFFF"/>
                </a:solidFill>
              </a:rPr>
            </a:br>
            <a:r>
              <a:rPr sz="2700">
                <a:solidFill>
                  <a:srgbClr val="FFFFFF"/>
                </a:solidFill>
              </a:rPr>
              <a:t>into bank accounts, saving time, effort and money.</a:t>
            </a:r>
            <a:endParaRPr sz="2700">
              <a:solidFill>
                <a:srgbClr val="FFFFFF"/>
              </a:solidFill>
            </a:endParaRPr>
          </a:p>
          <a:p>
            <a:pPr lvl="0" marL="298654" indent="-298654"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Automated Payments – utility companies, loan payments, and other businesses use an automatic payment system with bills paid through direct withdrawal from an account.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 idx="4294967295"/>
          </p:nvPr>
        </p:nvSpPr>
        <p:spPr>
          <a:xfrm>
            <a:off x="304800" y="990600"/>
            <a:ext cx="59436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CC0000"/>
                </a:solidFill>
              </a:rPr>
              <a:t>Online Banking Services</a:t>
            </a:r>
          </a:p>
        </p:txBody>
      </p:sp>
      <p:sp>
        <p:nvSpPr>
          <p:cNvPr id="32" name="Shape 32"/>
          <p:cNvSpPr/>
          <p:nvPr>
            <p:ph type="body" idx="4294967295"/>
          </p:nvPr>
        </p:nvSpPr>
        <p:spPr>
          <a:xfrm>
            <a:off x="609600" y="1981200"/>
            <a:ext cx="8077200" cy="3671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59829" indent="-259829" defTabSz="795527">
              <a:lnSpc>
                <a:spcPct val="90000"/>
              </a:lnSpc>
              <a:spcBef>
                <a:spcPts val="5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349">
                <a:solidFill>
                  <a:srgbClr val="FFFFFF"/>
                </a:solidFill>
              </a:rPr>
              <a:t>Automatic Teller Machines – allow customers to obtain cash and conduct banking transactions; some ATMs sell bus passes, postage stamps, gift certificates, and mutual funds.</a:t>
            </a:r>
            <a:endParaRPr sz="2349">
              <a:solidFill>
                <a:srgbClr val="FFFFFF"/>
              </a:solidFill>
            </a:endParaRPr>
          </a:p>
          <a:p>
            <a:pPr lvl="0" marL="259829" indent="-259829" defTabSz="795527">
              <a:lnSpc>
                <a:spcPct val="90000"/>
              </a:lnSpc>
              <a:spcBef>
                <a:spcPts val="5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349">
                <a:solidFill>
                  <a:srgbClr val="FFFFFF"/>
                </a:solidFill>
              </a:rPr>
              <a:t>Point of Sale Transactions – acceptance of ATM/check cards at retail stores and restaurants for payment of goods and services.</a:t>
            </a:r>
            <a:endParaRPr sz="2349">
              <a:solidFill>
                <a:srgbClr val="FFFFFF"/>
              </a:solidFill>
            </a:endParaRPr>
          </a:p>
          <a:p>
            <a:pPr lvl="0" marL="259829" indent="-259829" defTabSz="795527">
              <a:lnSpc>
                <a:spcPct val="90000"/>
              </a:lnSpc>
              <a:spcBef>
                <a:spcPts val="5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349">
                <a:solidFill>
                  <a:srgbClr val="FFFFFF"/>
                </a:solidFill>
              </a:rPr>
              <a:t>Stored Value Cards – Prepaid cards for telephone service, transit fares, highway tolls, laundry service, library fee, and school lunches.</a:t>
            </a:r>
            <a:br>
              <a:rPr sz="2349">
                <a:solidFill>
                  <a:srgbClr val="FFFFFF"/>
                </a:solidFill>
              </a:rPr>
            </a:b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 idx="4294967295"/>
          </p:nvPr>
        </p:nvSpPr>
        <p:spPr>
          <a:xfrm>
            <a:off x="304800" y="990600"/>
            <a:ext cx="594360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CC0000"/>
                </a:solidFill>
              </a:rPr>
              <a:t>Online Banking Services</a:t>
            </a:r>
          </a:p>
        </p:txBody>
      </p:sp>
      <p:sp>
        <p:nvSpPr>
          <p:cNvPr id="35" name="Shape 35"/>
          <p:cNvSpPr/>
          <p:nvPr>
            <p:ph type="body" idx="4294967295"/>
          </p:nvPr>
        </p:nvSpPr>
        <p:spPr>
          <a:xfrm>
            <a:off x="762000" y="2362200"/>
            <a:ext cx="7696200" cy="4038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98654" indent="-298654">
              <a:lnSpc>
                <a:spcPct val="90000"/>
              </a:lnSpc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Electronic Cash – companies are developing electronic replicas of all existing payment systems – cash, check, credit cards, and coins.</a:t>
            </a:r>
            <a:endParaRPr sz="2700">
              <a:solidFill>
                <a:srgbClr val="FFFFFF"/>
              </a:solidFill>
            </a:endParaRPr>
          </a:p>
          <a:p>
            <a:pPr lvl="0" marL="298654" indent="-298654">
              <a:lnSpc>
                <a:spcPct val="90000"/>
              </a:lnSpc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Cyberbanking – banking through online services.  Financial institutions with Web site “cyber” branches allow customers to check balances, pay bills, transfer funds, compare savings plans, and apply for loans on the Internet.</a:t>
            </a:r>
            <a:br>
              <a:rPr sz="2700">
                <a:solidFill>
                  <a:srgbClr val="FFFFFF"/>
                </a:solidFill>
              </a:rPr>
            </a:b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 idx="4294967295"/>
          </p:nvPr>
        </p:nvSpPr>
        <p:spPr>
          <a:xfrm>
            <a:off x="304800" y="990600"/>
            <a:ext cx="5943600" cy="60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 fontScale="100000" lnSpcReduction="0"/>
          </a:bodyPr>
          <a:lstStyle>
            <a:lvl1pPr defTabSz="786384">
              <a:defRPr sz="2838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38">
                <a:solidFill>
                  <a:srgbClr val="CC0000"/>
                </a:solidFill>
              </a:rPr>
              <a:t>Online Banking Services</a:t>
            </a:r>
          </a:p>
        </p:txBody>
      </p:sp>
      <p:sp>
        <p:nvSpPr>
          <p:cNvPr id="38" name="Shape 38"/>
          <p:cNvSpPr/>
          <p:nvPr>
            <p:ph type="body" idx="4294967295"/>
          </p:nvPr>
        </p:nvSpPr>
        <p:spPr>
          <a:xfrm>
            <a:off x="990600" y="2057400"/>
            <a:ext cx="7467600" cy="3671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298654" indent="-298654">
              <a:lnSpc>
                <a:spcPct val="90000"/>
              </a:lnSpc>
              <a:spcBef>
                <a:spcPts val="600"/>
              </a:spcBef>
              <a:buChar char="●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FFFFFF"/>
                </a:solidFill>
              </a:rPr>
              <a:t>Smart Cards – are sometimes called “electronic wallets”,  and look like ATM </a:t>
            </a:r>
            <a:br>
              <a:rPr sz="2700">
                <a:solidFill>
                  <a:srgbClr val="FFFFFF"/>
                </a:solidFill>
              </a:rPr>
            </a:br>
            <a:r>
              <a:rPr sz="2700">
                <a:solidFill>
                  <a:srgbClr val="FFFFFF"/>
                </a:solidFill>
              </a:rPr>
              <a:t>cards; however, they also include a microchip.  This minicomputer stores prepaid amounts for buying goods and services.  It can also store data about a person’s account balances, transaction records, insurance information, and medical history.</a:t>
            </a:r>
            <a:br>
              <a:rPr sz="2700">
                <a:solidFill>
                  <a:srgbClr val="FFFFFF"/>
                </a:solidFill>
              </a:rPr>
            </a:b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808000"/>
      </a:accent1>
      <a:accent2>
        <a:srgbClr val="FF9900"/>
      </a:accent2>
      <a:accent3>
        <a:srgbClr val="AAAAAA"/>
      </a:accent3>
      <a:accent4>
        <a:srgbClr val="DADADA"/>
      </a:accent4>
      <a:accent5>
        <a:srgbClr val="BFBFAA"/>
      </a:accent5>
      <a:accent6>
        <a:srgbClr val="E78B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080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08000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08000"/>
      </a:accent1>
      <a:accent2>
        <a:srgbClr val="FF9900"/>
      </a:accent2>
      <a:accent3>
        <a:srgbClr val="AAAAAA"/>
      </a:accent3>
      <a:accent4>
        <a:srgbClr val="DADADA"/>
      </a:accent4>
      <a:accent5>
        <a:srgbClr val="BFBFAA"/>
      </a:accent5>
      <a:accent6>
        <a:srgbClr val="E78B0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080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08000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